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4"/>
  </p:notesMasterIdLst>
  <p:handoutMasterIdLst>
    <p:handoutMasterId r:id="rId115"/>
  </p:handoutMasterIdLst>
  <p:sldIdLst>
    <p:sldId id="672" r:id="rId2"/>
    <p:sldId id="695" r:id="rId3"/>
    <p:sldId id="665" r:id="rId4"/>
    <p:sldId id="680" r:id="rId5"/>
    <p:sldId id="674" r:id="rId6"/>
    <p:sldId id="667" r:id="rId7"/>
    <p:sldId id="448" r:id="rId8"/>
    <p:sldId id="450" r:id="rId9"/>
    <p:sldId id="449" r:id="rId10"/>
    <p:sldId id="675" r:id="rId11"/>
    <p:sldId id="668" r:id="rId12"/>
    <p:sldId id="669" r:id="rId13"/>
    <p:sldId id="670" r:id="rId14"/>
    <p:sldId id="660" r:id="rId15"/>
    <p:sldId id="266" r:id="rId16"/>
    <p:sldId id="671" r:id="rId17"/>
    <p:sldId id="621" r:id="rId18"/>
    <p:sldId id="329" r:id="rId19"/>
    <p:sldId id="267" r:id="rId20"/>
    <p:sldId id="268" r:id="rId21"/>
    <p:sldId id="269" r:id="rId22"/>
    <p:sldId id="270" r:id="rId23"/>
    <p:sldId id="271" r:id="rId24"/>
    <p:sldId id="272" r:id="rId25"/>
    <p:sldId id="651" r:id="rId26"/>
    <p:sldId id="445" r:id="rId27"/>
    <p:sldId id="326" r:id="rId28"/>
    <p:sldId id="657" r:id="rId29"/>
    <p:sldId id="290" r:id="rId30"/>
    <p:sldId id="289" r:id="rId31"/>
    <p:sldId id="652" r:id="rId32"/>
    <p:sldId id="653" r:id="rId33"/>
    <p:sldId id="654" r:id="rId34"/>
    <p:sldId id="338" r:id="rId35"/>
    <p:sldId id="339" r:id="rId36"/>
    <p:sldId id="655" r:id="rId37"/>
    <p:sldId id="302" r:id="rId38"/>
    <p:sldId id="304" r:id="rId39"/>
    <p:sldId id="305" r:id="rId40"/>
    <p:sldId id="663" r:id="rId41"/>
    <p:sldId id="312" r:id="rId42"/>
    <p:sldId id="299" r:id="rId43"/>
    <p:sldId id="313" r:id="rId44"/>
    <p:sldId id="315" r:id="rId45"/>
    <p:sldId id="279" r:id="rId46"/>
    <p:sldId id="283" r:id="rId47"/>
    <p:sldId id="320" r:id="rId48"/>
    <p:sldId id="661" r:id="rId49"/>
    <p:sldId id="322" r:id="rId50"/>
    <p:sldId id="323" r:id="rId51"/>
    <p:sldId id="331" r:id="rId52"/>
    <p:sldId id="337" r:id="rId53"/>
    <p:sldId id="274" r:id="rId54"/>
    <p:sldId id="447" r:id="rId55"/>
    <p:sldId id="446" r:id="rId56"/>
    <p:sldId id="658" r:id="rId57"/>
    <p:sldId id="348" r:id="rId58"/>
    <p:sldId id="633" r:id="rId59"/>
    <p:sldId id="638" r:id="rId60"/>
    <p:sldId id="639" r:id="rId61"/>
    <p:sldId id="640" r:id="rId62"/>
    <p:sldId id="691" r:id="rId63"/>
    <p:sldId id="340" r:id="rId64"/>
    <p:sldId id="346" r:id="rId65"/>
    <p:sldId id="347" r:id="rId66"/>
    <p:sldId id="341" r:id="rId67"/>
    <p:sldId id="356" r:id="rId68"/>
    <p:sldId id="357" r:id="rId69"/>
    <p:sldId id="358" r:id="rId70"/>
    <p:sldId id="359" r:id="rId71"/>
    <p:sldId id="659" r:id="rId72"/>
    <p:sldId id="366" r:id="rId73"/>
    <p:sldId id="364" r:id="rId74"/>
    <p:sldId id="365" r:id="rId75"/>
    <p:sldId id="372" r:id="rId76"/>
    <p:sldId id="373" r:id="rId77"/>
    <p:sldId id="350" r:id="rId78"/>
    <p:sldId id="678" r:id="rId79"/>
    <p:sldId id="351" r:id="rId80"/>
    <p:sldId id="352" r:id="rId81"/>
    <p:sldId id="353" r:id="rId82"/>
    <p:sldId id="355" r:id="rId83"/>
    <p:sldId id="375" r:id="rId84"/>
    <p:sldId id="376" r:id="rId85"/>
    <p:sldId id="377" r:id="rId86"/>
    <p:sldId id="681" r:id="rId87"/>
    <p:sldId id="407" r:id="rId88"/>
    <p:sldId id="409" r:id="rId89"/>
    <p:sldId id="432" r:id="rId90"/>
    <p:sldId id="431" r:id="rId91"/>
    <p:sldId id="424" r:id="rId92"/>
    <p:sldId id="426" r:id="rId93"/>
    <p:sldId id="427" r:id="rId94"/>
    <p:sldId id="428" r:id="rId95"/>
    <p:sldId id="429" r:id="rId96"/>
    <p:sldId id="416" r:id="rId97"/>
    <p:sldId id="273" r:id="rId98"/>
    <p:sldId id="285" r:id="rId99"/>
    <p:sldId id="286" r:id="rId100"/>
    <p:sldId id="287" r:id="rId101"/>
    <p:sldId id="288" r:id="rId102"/>
    <p:sldId id="676" r:id="rId103"/>
    <p:sldId id="378" r:id="rId104"/>
    <p:sldId id="392" r:id="rId105"/>
    <p:sldId id="438" r:id="rId106"/>
    <p:sldId id="692" r:id="rId107"/>
    <p:sldId id="394" r:id="rId108"/>
    <p:sldId id="439" r:id="rId109"/>
    <p:sldId id="679" r:id="rId110"/>
    <p:sldId id="693" r:id="rId111"/>
    <p:sldId id="694" r:id="rId112"/>
    <p:sldId id="684" r:id="rId113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5438" autoAdjust="0"/>
  </p:normalViewPr>
  <p:slideViewPr>
    <p:cSldViewPr snapToGrid="0" snapToObjects="1">
      <p:cViewPr varScale="1">
        <p:scale>
          <a:sx n="112" d="100"/>
          <a:sy n="112" d="100"/>
        </p:scale>
        <p:origin x="834" y="102"/>
      </p:cViewPr>
      <p:guideLst/>
    </p:cSldViewPr>
  </p:slideViewPr>
  <p:outlineViewPr>
    <p:cViewPr>
      <p:scale>
        <a:sx n="33" d="100"/>
        <a:sy n="33" d="100"/>
      </p:scale>
      <p:origin x="0" y="-485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>
              <a:solidFill>
                <a:schemeClr val="bg1"/>
              </a:solidFill>
            </a:rPr>
            <a:t>Core</a:t>
          </a:r>
          <a:endParaRPr lang="nl-NL" sz="1050" dirty="0">
            <a:solidFill>
              <a:schemeClr val="bg1"/>
            </a:solidFill>
          </a:endParaRPr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National</a:t>
          </a:r>
          <a:endParaRPr lang="nl-NL" sz="1000" dirty="0">
            <a:solidFill>
              <a:schemeClr val="bg1"/>
            </a:solidFill>
          </a:endParaRPr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Organizational</a:t>
          </a:r>
          <a:endParaRPr lang="nl-NL" sz="1000" dirty="0">
            <a:solidFill>
              <a:schemeClr val="bg1"/>
            </a:solidFill>
          </a:endParaRPr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Regional</a:t>
          </a:r>
          <a:endParaRPr lang="nl-NL" sz="1000" dirty="0">
            <a:solidFill>
              <a:schemeClr val="bg1"/>
            </a:solidFill>
          </a:endParaRPr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  <dgm:t>
        <a:bodyPr/>
        <a:lstStyle/>
        <a:p>
          <a:endParaRPr lang="en-US"/>
        </a:p>
      </dgm:t>
    </dgm:pt>
    <dgm:pt modelId="{3665B25A-859A-42D0-A2ED-A9DAC0A3077F}" type="sibTrans" cxnId="{CA24B203-1E0F-43FF-8CD3-590A64482532}">
      <dgm:prSet/>
      <dgm:spPr/>
      <dgm:t>
        <a:bodyPr/>
        <a:lstStyle/>
        <a:p>
          <a:endParaRPr lang="en-US"/>
        </a:p>
      </dgm:t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  <dgm:t>
        <a:bodyPr/>
        <a:lstStyle/>
        <a:p>
          <a:endParaRPr lang="en-US"/>
        </a:p>
      </dgm:t>
    </dgm:pt>
    <dgm:pt modelId="{97BC686B-686E-4443-9A2E-1FCA4075CDCA}" type="pres">
      <dgm:prSet presAssocID="{21278F26-4128-428A-BFEA-C93FDC57FE89}" presName="textNode" presStyleLbl="bgShp" presStyleIdx="0" presStyleCnt="4"/>
      <dgm:spPr/>
      <dgm:t>
        <a:bodyPr/>
        <a:lstStyle/>
        <a:p>
          <a:endParaRPr lang="en-US"/>
        </a:p>
      </dgm:t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  <dgm:t>
        <a:bodyPr/>
        <a:lstStyle/>
        <a:p>
          <a:endParaRPr lang="en-US"/>
        </a:p>
      </dgm:t>
    </dgm:pt>
    <dgm:pt modelId="{5BB7BA4E-5C8C-4442-B9C6-1EE2C0083226}" type="pres">
      <dgm:prSet presAssocID="{F2183F16-1B20-4B40-B639-C959A60B8FED}" presName="textNode" presStyleLbl="bgShp" presStyleIdx="1" presStyleCnt="4"/>
      <dgm:spPr/>
      <dgm:t>
        <a:bodyPr/>
        <a:lstStyle/>
        <a:p>
          <a:endParaRPr lang="en-US"/>
        </a:p>
      </dgm:t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  <dgm:t>
        <a:bodyPr/>
        <a:lstStyle/>
        <a:p>
          <a:endParaRPr lang="en-US"/>
        </a:p>
      </dgm:t>
    </dgm:pt>
    <dgm:pt modelId="{78341CE3-E31B-46BC-A91F-C290EFF1081E}" type="pres">
      <dgm:prSet presAssocID="{81866E3B-3CFA-464B-BCF5-8090086AEF13}" presName="textNode" presStyleLbl="bgShp" presStyleIdx="2" presStyleCnt="4"/>
      <dgm:spPr/>
      <dgm:t>
        <a:bodyPr/>
        <a:lstStyle/>
        <a:p>
          <a:endParaRPr lang="en-US"/>
        </a:p>
      </dgm:t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  <dgm:t>
        <a:bodyPr/>
        <a:lstStyle/>
        <a:p>
          <a:endParaRPr lang="en-US"/>
        </a:p>
      </dgm:t>
    </dgm:pt>
    <dgm:pt modelId="{72B30C03-43F0-429C-A908-5BD4FD3D47C1}" type="pres">
      <dgm:prSet presAssocID="{BE5F3F6F-090D-4DFE-9696-C3BBA2495246}" presName="textNode" presStyleLbl="bgShp" presStyleIdx="3" presStyleCnt="4"/>
      <dgm:spPr/>
      <dgm:t>
        <a:bodyPr/>
        <a:lstStyle/>
        <a:p>
          <a:endParaRPr lang="en-US"/>
        </a:p>
      </dgm:t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  <dgm:t>
        <a:bodyPr/>
        <a:lstStyle/>
        <a:p>
          <a:endParaRPr lang="en-US"/>
        </a:p>
      </dgm:t>
    </dgm:pt>
    <dgm:pt modelId="{2D3D6277-C6D3-4A25-8279-E1833ACD438D}" type="sibTrans" cxnId="{F136CDA2-9BA9-474E-9DE0-98F37D0E1AD0}">
      <dgm:prSet/>
      <dgm:spPr/>
      <dgm:t>
        <a:bodyPr/>
        <a:lstStyle/>
        <a:p>
          <a:endParaRPr lang="en-US"/>
        </a:p>
      </dgm:t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 custLinFactNeighborX="-15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  <dgm:t>
        <a:bodyPr/>
        <a:lstStyle/>
        <a:p>
          <a:endParaRPr lang="en-US"/>
        </a:p>
      </dgm:t>
    </dgm:pt>
    <dgm:pt modelId="{B87BA134-0F1B-4DDF-BA4F-8B9B15F0BC87}" type="sibTrans" cxnId="{F19E3F5E-AED8-4301-A458-B4480D6F0A6C}">
      <dgm:prSet/>
      <dgm:spPr/>
      <dgm:t>
        <a:bodyPr/>
        <a:lstStyle/>
        <a:p>
          <a:endParaRPr lang="en-US"/>
        </a:p>
      </dgm:t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  <dgm:t>
        <a:bodyPr/>
        <a:lstStyle/>
        <a:p>
          <a:endParaRPr lang="en-US"/>
        </a:p>
      </dgm:t>
    </dgm:pt>
    <dgm:pt modelId="{D454E6B5-326C-4E8D-94AE-D96CBC60419D}" type="sibTrans" cxnId="{0847E370-9EBB-42B2-8220-2C68B0B6EE58}">
      <dgm:prSet/>
      <dgm:spPr/>
      <dgm:t>
        <a:bodyPr/>
        <a:lstStyle/>
        <a:p>
          <a:endParaRPr lang="en-US"/>
        </a:p>
      </dgm:t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  <dgm:t>
        <a:bodyPr/>
        <a:lstStyle/>
        <a:p>
          <a:endParaRPr lang="en-US"/>
        </a:p>
      </dgm:t>
    </dgm:pt>
    <dgm:pt modelId="{4D50F9CB-E104-4AD1-A109-57C55CAF18A2}" type="sibTrans" cxnId="{DBB403BA-D7CC-4B87-B7D2-8E3CFE4C6DE7}">
      <dgm:prSet/>
      <dgm:spPr/>
      <dgm:t>
        <a:bodyPr/>
        <a:lstStyle/>
        <a:p>
          <a:endParaRPr lang="en-US"/>
        </a:p>
      </dgm:t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  <dgm:t>
        <a:bodyPr/>
        <a:lstStyle/>
        <a:p>
          <a:endParaRPr lang="en-US"/>
        </a:p>
      </dgm:t>
    </dgm:pt>
    <dgm:pt modelId="{FB452C69-44C4-43EC-8367-EF964B0253B7}" type="sibTrans" cxnId="{A7B7D9DC-23CA-4C43-962A-F4FF98409BF2}">
      <dgm:prSet/>
      <dgm:spPr/>
      <dgm:t>
        <a:bodyPr/>
        <a:lstStyle/>
        <a:p>
          <a:endParaRPr lang="en-US"/>
        </a:p>
      </dgm:t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237982" y="0"/>
          <a:ext cx="825321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>
              <a:solidFill>
                <a:schemeClr val="bg1"/>
              </a:solidFill>
            </a:rPr>
            <a:t>Core</a:t>
          </a:r>
          <a:endParaRPr lang="nl-NL" sz="1050" kern="1200" dirty="0">
            <a:solidFill>
              <a:schemeClr val="bg1"/>
            </a:solidFill>
          </a:endParaRPr>
        </a:p>
      </dsp:txBody>
      <dsp:txXfrm>
        <a:off x="1237982" y="0"/>
        <a:ext cx="825321" cy="724351"/>
      </dsp:txXfrm>
    </dsp:sp>
    <dsp:sp modelId="{60DE08D5-D312-485B-B478-DF8C40A34A95}">
      <dsp:nvSpPr>
        <dsp:cNvPr id="0" name=""/>
        <dsp:cNvSpPr/>
      </dsp:nvSpPr>
      <dsp:spPr>
        <a:xfrm>
          <a:off x="825321" y="724351"/>
          <a:ext cx="1650643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11957"/>
            <a:satOff val="-1341"/>
            <a:lumOff val="8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National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114184" y="724351"/>
        <a:ext cx="1072918" cy="724351"/>
      </dsp:txXfrm>
    </dsp:sp>
    <dsp:sp modelId="{B16511E8-7118-4847-94D8-82F2821921D7}">
      <dsp:nvSpPr>
        <dsp:cNvPr id="0" name=""/>
        <dsp:cNvSpPr/>
      </dsp:nvSpPr>
      <dsp:spPr>
        <a:xfrm>
          <a:off x="412660" y="1448702"/>
          <a:ext cx="2475965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23915"/>
            <a:satOff val="-2683"/>
            <a:lumOff val="171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Regional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845954" y="1448702"/>
        <a:ext cx="1609377" cy="724351"/>
      </dsp:txXfrm>
    </dsp:sp>
    <dsp:sp modelId="{77FD60F2-C358-4940-A294-1343645AA6C1}">
      <dsp:nvSpPr>
        <dsp:cNvPr id="0" name=""/>
        <dsp:cNvSpPr/>
      </dsp:nvSpPr>
      <dsp:spPr>
        <a:xfrm>
          <a:off x="0" y="2173053"/>
          <a:ext cx="3301287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Organizational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577725" y="2173053"/>
        <a:ext cx="2145836" cy="724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33011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All instances</a:t>
          </a:r>
          <a:endParaRPr lang="nl-NL" sz="900" kern="1200" dirty="0"/>
        </a:p>
      </dsp:txBody>
      <dsp:txXfrm rot="-10800000">
        <a:off x="577709" y="0"/>
        <a:ext cx="2145778" cy="724331"/>
      </dsp:txXfrm>
    </dsp:sp>
    <dsp:sp modelId="{92446D00-BE0B-4D0B-8B5A-898DC9CEE0F8}">
      <dsp:nvSpPr>
        <dsp:cNvPr id="0" name=""/>
        <dsp:cNvSpPr/>
      </dsp:nvSpPr>
      <dsp:spPr>
        <a:xfrm rot="10800000">
          <a:off x="412649" y="724331"/>
          <a:ext cx="24758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102082"/>
            <a:satOff val="-1464"/>
            <a:lumOff val="85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National instances</a:t>
          </a:r>
          <a:endParaRPr lang="nl-NL" sz="900" kern="1200" dirty="0"/>
        </a:p>
      </dsp:txBody>
      <dsp:txXfrm rot="-10800000">
        <a:off x="845931" y="724331"/>
        <a:ext cx="1609334" cy="724331"/>
      </dsp:txXfrm>
    </dsp:sp>
    <dsp:sp modelId="{F4B69D59-5400-42D6-ACF9-2014D830D686}">
      <dsp:nvSpPr>
        <dsp:cNvPr id="0" name=""/>
        <dsp:cNvSpPr/>
      </dsp:nvSpPr>
      <dsp:spPr>
        <a:xfrm rot="10800000">
          <a:off x="825299" y="1448663"/>
          <a:ext cx="16505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204164"/>
            <a:satOff val="-2928"/>
            <a:lumOff val="17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Regional instances</a:t>
          </a:r>
          <a:endParaRPr lang="nl-NL" sz="900" kern="1200" dirty="0"/>
        </a:p>
      </dsp:txBody>
      <dsp:txXfrm rot="-10800000">
        <a:off x="1114154" y="1448663"/>
        <a:ext cx="1072889" cy="724331"/>
      </dsp:txXfrm>
    </dsp:sp>
    <dsp:sp modelId="{9708C7A5-037C-4FFE-95D1-B23528833CD8}">
      <dsp:nvSpPr>
        <dsp:cNvPr id="0" name=""/>
        <dsp:cNvSpPr/>
      </dsp:nvSpPr>
      <dsp:spPr>
        <a:xfrm rot="10800000">
          <a:off x="1237949" y="2172994"/>
          <a:ext cx="8252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306246"/>
            <a:satOff val="-4392"/>
            <a:lumOff val="256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Organizational instances</a:t>
          </a:r>
          <a:endParaRPr lang="nl-NL" sz="900" kern="1200" dirty="0"/>
        </a:p>
      </dsp:txBody>
      <dsp:txXfrm rot="-10800000">
        <a:off x="1237949" y="2172994"/>
        <a:ext cx="825299" cy="724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210825" y="0"/>
          <a:ext cx="3360738" cy="336073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2891194" y="336401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/>
            <a:t>Strategy</a:t>
          </a:r>
          <a:endParaRPr lang="nl-NL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National scope guide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infrastructure, security</a:t>
          </a:r>
        </a:p>
      </dsp:txBody>
      <dsp:txXfrm>
        <a:off x="2920353" y="365560"/>
        <a:ext cx="2126161" cy="539000"/>
      </dsp:txXfrm>
    </dsp:sp>
    <dsp:sp modelId="{480BB621-18DB-4E45-9A3B-F064C93B95B3}">
      <dsp:nvSpPr>
        <dsp:cNvPr id="0" name=""/>
        <dsp:cNvSpPr/>
      </dsp:nvSpPr>
      <dsp:spPr>
        <a:xfrm>
          <a:off x="2891194" y="1008385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Principles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Overarching principles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basic </a:t>
          </a:r>
          <a:r>
            <a:rPr lang="nl-NL" sz="800" kern="1200" dirty="0" err="1"/>
            <a:t>components</a:t>
          </a:r>
          <a:endParaRPr lang="nl-NL" sz="800" kern="1200" dirty="0"/>
        </a:p>
      </dsp:txBody>
      <dsp:txXfrm>
        <a:off x="2920353" y="1037544"/>
        <a:ext cx="2126161" cy="539000"/>
      </dsp:txXfrm>
    </dsp:sp>
    <dsp:sp modelId="{1FA880A7-ABFC-4739-91AF-6BE3B279C170}">
      <dsp:nvSpPr>
        <dsp:cNvPr id="0" name=""/>
        <dsp:cNvSpPr/>
      </dsp:nvSpPr>
      <dsp:spPr>
        <a:xfrm>
          <a:off x="2891194" y="1680369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Subject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Subject with multiple </a:t>
          </a:r>
          <a:r>
            <a:rPr lang="en-US" sz="800" kern="1200" dirty="0" err="1"/>
            <a:t>usecases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</a:t>
          </a:r>
          <a:r>
            <a:rPr lang="nl-NL" sz="800" kern="1200" dirty="0" err="1"/>
            <a:t>medication</a:t>
          </a:r>
          <a:r>
            <a:rPr lang="nl-NL" sz="800" kern="1200" dirty="0"/>
            <a:t> </a:t>
          </a:r>
          <a:r>
            <a:rPr lang="nl-NL" sz="800" kern="1200" dirty="0" err="1"/>
            <a:t>process</a:t>
          </a:r>
          <a:endParaRPr lang="nl-NL" sz="800" kern="1200" dirty="0"/>
        </a:p>
      </dsp:txBody>
      <dsp:txXfrm>
        <a:off x="2920353" y="1709528"/>
        <a:ext cx="2126161" cy="539000"/>
      </dsp:txXfrm>
    </dsp:sp>
    <dsp:sp modelId="{1A883440-CA4A-466E-A7C1-A329C12825C5}">
      <dsp:nvSpPr>
        <dsp:cNvPr id="0" name=""/>
        <dsp:cNvSpPr/>
      </dsp:nvSpPr>
      <dsp:spPr>
        <a:xfrm>
          <a:off x="2891194" y="2352352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err="1"/>
            <a:t>Usecase</a:t>
          </a:r>
          <a:endParaRPr 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Single </a:t>
          </a:r>
          <a:r>
            <a:rPr lang="en-US" sz="800" kern="1200" dirty="0" err="1"/>
            <a:t>usecase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prescription</a:t>
          </a:r>
          <a:endParaRPr lang="nl-NL" sz="800" kern="1200" dirty="0"/>
        </a:p>
      </dsp:txBody>
      <dsp:txXfrm>
        <a:off x="2920353" y="2381511"/>
        <a:ext cx="2126161" cy="539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9/14/2022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jpeg>
</file>

<file path=ppt/media/image73.png>
</file>

<file path=ppt/media/image74.png>
</file>

<file path=ppt/media/image75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9/14/2022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66196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4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6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2846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5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194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0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824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2310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</a:t>
            </a:r>
            <a:r>
              <a:rPr lang="en-US" dirty="0" smtClean="0"/>
              <a:t>constraints</a:t>
            </a:r>
            <a:endParaRPr lang="en-US" dirty="0"/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8428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583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14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304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5741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5577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9108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6464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4306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025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1564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40754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9441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27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85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6318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929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398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019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8336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013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644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590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38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111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Maybe even a </a:t>
            </a:r>
            <a:r>
              <a:rPr lang="nl-NL" baseline="0" dirty="0" smtClean="0"/>
              <a:t>combine </a:t>
            </a:r>
            <a:r>
              <a:rPr lang="nl-NL" baseline="0" dirty="0"/>
              <a:t>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17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99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104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83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3950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149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http://Hl7.org/fhir/stu3/conformance-module.html#roadmap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</a:rPr>
              <a:t>R4: </a:t>
            </a:r>
            <a:r>
              <a:rPr lang="en-US" i="0" dirty="0" err="1">
                <a:solidFill>
                  <a:schemeClr val="tx1"/>
                </a:solidFill>
              </a:rPr>
              <a:t>DataElement</a:t>
            </a:r>
            <a:r>
              <a:rPr lang="en-US" i="0" dirty="0">
                <a:solidFill>
                  <a:schemeClr val="tx1"/>
                </a:solidFill>
              </a:rPr>
              <a:t> has been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72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Registry: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</a:t>
            </a:r>
            <a:r>
              <a:rPr lang="en-US" baseline="0" dirty="0" smtClean="0"/>
              <a:t>it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90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568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118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xmlns="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xmlns="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xmlns="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xmlns="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xmlns="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xmlns="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xmlns="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="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xmlns="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xmlns="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xmlns="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xmlns="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xmlns="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xmlns="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xmlns="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xmlns="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xmlns="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xmlns="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xmlns="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xmlns="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xmlns="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="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1.png"/><Relationship Id="rId4" Type="http://schemas.openxmlformats.org/officeDocument/2006/relationships/hyperlink" Target="https://simplifier.net/" TargetMode="Externa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hyperlink" Target="https://fire.ly/training/hl7-fhir-profiling-course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uv/shorthand" TargetMode="Externa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hyperlink" Target="https://chat.fhir.org/#streams/179252/IG%20creation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image" Target="../media/image19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2.png"/><Relationship Id="rId1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2-09-Tutorial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snapper2-dev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apelon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hyperlink" Target="https://simplifier.net/ui/ig/SI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fhir-shorthand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rifolia.lantanagroup.com/" TargetMode="External"/><Relationship Id="rId4" Type="http://schemas.openxmlformats.org/officeDocument/2006/relationships/hyperlink" Target="https://simplifier.net/forge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downloads/forg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workflow.html#event" TargetMode="External"/><Relationship Id="rId2" Type="http://schemas.openxmlformats.org/officeDocument/2006/relationships/hyperlink" Target="http://hl7.org/fhir/workflow.html#reques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hl7.org/fhir/workflow.html#definition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cda/index.html" TargetMode="External"/><Relationship Id="rId2" Type="http://schemas.openxmlformats.org/officeDocument/2006/relationships/hyperlink" Target="http://hl7.org/fhir/us/core/index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hl7.org/fhir/uv/ips/index.html" TargetMode="External"/><Relationship Id="rId4" Type="http://schemas.openxmlformats.org/officeDocument/2006/relationships/hyperlink" Target="http://hl7.org/fhir/us/davinci-crd/index.html" TargetMode="Externa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19.png"/><Relationship Id="rId18" Type="http://schemas.openxmlformats.org/officeDocument/2006/relationships/image" Target="../media/image63.jpeg"/><Relationship Id="rId3" Type="http://schemas.openxmlformats.org/officeDocument/2006/relationships/image" Target="../media/image58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60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62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11" Type="http://schemas.openxmlformats.org/officeDocument/2006/relationships/image" Target="../media/image25.png"/><Relationship Id="rId5" Type="http://schemas.openxmlformats.org/officeDocument/2006/relationships/image" Target="../media/image59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4.png"/><Relationship Id="rId4" Type="http://schemas.microsoft.com/office/2007/relationships/hdphoto" Target="../media/hdphoto6.wdp"/><Relationship Id="rId9" Type="http://schemas.openxmlformats.org/officeDocument/2006/relationships/image" Target="../media/image24.png"/><Relationship Id="rId14" Type="http://schemas.openxmlformats.org/officeDocument/2006/relationships/image" Target="../media/image61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HL7 FHIR PROFILING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HL7 </a:t>
            </a:r>
            <a:r>
              <a:rPr lang="nl-NL" dirty="0" smtClean="0"/>
              <a:t>WGM Baltimore, MD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62EAEE4D-DFDC-4EFC-B01D-4E1EAA084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3404386"/>
            <a:ext cx="4026440" cy="729572"/>
          </a:xfrm>
        </p:spPr>
        <p:txBody>
          <a:bodyPr/>
          <a:lstStyle/>
          <a:p>
            <a:r>
              <a:rPr lang="en-US" sz="2100" dirty="0" smtClean="0"/>
              <a:t>Richard Ettema</a:t>
            </a:r>
            <a:endParaRPr lang="en-US" sz="2100" dirty="0"/>
          </a:p>
          <a:p>
            <a:r>
              <a:rPr lang="en-US" sz="2100" dirty="0" smtClean="0"/>
              <a:t>September 20, 2022</a:t>
            </a:r>
            <a:endParaRPr lang="en-US" sz="21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3B02A91-314E-47EE-9F6F-3A18A2FFF0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587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2DB8BFEF-A591-4AA8-9418-E34A204D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8A8A7CF-62E3-43C3-B121-2CFB9E46D8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5A72442-157E-4E25-92F8-2BAB4CE405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D951E0B4-C1F8-4AE9-B4FA-6699A13427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51" y="1304838"/>
            <a:ext cx="4650581" cy="285035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5922150" y="1371600"/>
            <a:ext cx="2840850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325" kern="0" dirty="0"/>
              <a:t>Plus custom operations, documents, messages, etc.</a:t>
            </a:r>
            <a:endParaRPr lang="nl-NL" sz="2325" kern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EEDCDA0-80B6-41A4-A6C4-BD5BB2358B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221851" y="988306"/>
            <a:ext cx="2457450" cy="3697994"/>
          </a:xfrm>
        </p:spPr>
      </p:pic>
    </p:spTree>
    <p:extLst>
      <p:ext uri="{BB962C8B-B14F-4D97-AF65-F5344CB8AC3E}">
        <p14:creationId xmlns:p14="http://schemas.microsoft.com/office/powerpoint/2010/main" val="375114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1E06B73-E3C6-4082-87CB-7C7044C27C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EBC8A2-E072-4A42-A61A-F1E589EB9E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17994" y="1437625"/>
            <a:ext cx="421246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 set of capabilities of a FHIR Server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Binds all conformance resources together</a:t>
            </a:r>
          </a:p>
          <a:p>
            <a:endParaRPr lang="en-US" sz="1500" dirty="0"/>
          </a:p>
          <a:p>
            <a:r>
              <a:rPr lang="en-US" sz="15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9" y="1221600"/>
            <a:ext cx="3514082" cy="3595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108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94FE9605-E2C1-42FB-891D-3FFC2FF469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9E8CFB6-43C1-4C4F-A910-7DD36BCAC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180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778" y="573528"/>
            <a:ext cx="5200650" cy="427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D5FB7D3-68D5-4FDE-B36B-74A2C9D69C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45DBE0D-0794-48A8-8E17-11C362AB5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324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862914C-1A2B-4202-9560-7ABEA0878D3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3747D97-57EC-424A-9FB6-5D01035CA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418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36896E33-D50B-4513-887D-9CCCD99C03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70B9E742-E229-4D19-A7BA-F43365DD9B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887748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HL7 FHIR </a:t>
            </a:r>
            <a:r>
              <a:rPr lang="en-US" dirty="0" smtClean="0"/>
              <a:t>Package </a:t>
            </a:r>
            <a:r>
              <a:rPr lang="en-US" dirty="0"/>
              <a:t>registry</a:t>
            </a:r>
          </a:p>
          <a:p>
            <a:pPr lvl="1"/>
            <a:r>
              <a:rPr lang="en-US" dirty="0" smtClean="0">
                <a:hlinkClick r:id="rId2"/>
              </a:rPr>
              <a:t>https://registry.fhir.org</a:t>
            </a:r>
            <a:endParaRPr lang="en-US" dirty="0"/>
          </a:p>
          <a:p>
            <a:pPr lvl="1"/>
            <a:r>
              <a:rPr lang="en-US" dirty="0"/>
              <a:t>Find official profiles published by HL7 intl. &amp; WGs</a:t>
            </a:r>
          </a:p>
          <a:p>
            <a:endParaRPr lang="en-US" dirty="0"/>
          </a:p>
          <a:p>
            <a:r>
              <a:rPr lang="en-US" dirty="0"/>
              <a:t>HL7 FHIR Implementation Guide registry</a:t>
            </a:r>
          </a:p>
          <a:p>
            <a:pPr lvl="1"/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/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0922E21-0C80-4C1E-9847-F10D1F67E4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D9F9ED6F-93D9-4558-ABA5-EDD687E4E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091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12F7129-63FF-4231-BEBF-34F24FDC1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5DC76B18-2D7F-49C0-BB7E-12CD07CD63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75" y="988306"/>
            <a:ext cx="7073943" cy="362584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580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7019F80-2AE7-4CF2-911C-211A7CE4AC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7D37B1E-0244-44F3-BB9C-E52D66477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30" y="988306"/>
            <a:ext cx="7085634" cy="36347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473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957638" cy="3098780"/>
          </a:xfrm>
        </p:spPr>
        <p:txBody>
          <a:bodyPr/>
          <a:lstStyle/>
          <a:p>
            <a:r>
              <a:rPr lang="nl-NL" sz="1800" dirty="0"/>
              <a:t>Public FHIR </a:t>
            </a:r>
            <a:r>
              <a:rPr lang="nl-NL" sz="1800" dirty="0" err="1"/>
              <a:t>Registry</a:t>
            </a:r>
            <a:endParaRPr lang="nl-NL" sz="1800" dirty="0"/>
          </a:p>
          <a:p>
            <a:r>
              <a:rPr lang="nl-NL" sz="1800" dirty="0"/>
              <a:t>FHIR NPM Package Server</a:t>
            </a:r>
          </a:p>
          <a:p>
            <a:r>
              <a:rPr lang="nl-NL" sz="1800" dirty="0"/>
              <a:t>Search, browse &amp; </a:t>
            </a:r>
            <a:r>
              <a:rPr lang="nl-NL" sz="1800" dirty="0" err="1"/>
              <a:t>find</a:t>
            </a:r>
            <a:r>
              <a:rPr lang="nl-NL" sz="1800" dirty="0"/>
              <a:t> FHIR </a:t>
            </a:r>
            <a:r>
              <a:rPr lang="nl-NL" sz="1800" dirty="0" err="1"/>
              <a:t>conformance</a:t>
            </a:r>
            <a:r>
              <a:rPr lang="nl-NL" sz="1800" dirty="0"/>
              <a:t> resources:</a:t>
            </a:r>
          </a:p>
          <a:p>
            <a:pPr lvl="1"/>
            <a:r>
              <a:rPr lang="nl-NL" sz="1500" dirty="0" err="1"/>
              <a:t>Profiles</a:t>
            </a:r>
            <a:r>
              <a:rPr lang="nl-NL" sz="1500" dirty="0"/>
              <a:t>, </a:t>
            </a:r>
            <a:r>
              <a:rPr lang="nl-NL" sz="1500" dirty="0" err="1"/>
              <a:t>IGs</a:t>
            </a:r>
            <a:r>
              <a:rPr lang="nl-NL" sz="1500" dirty="0"/>
              <a:t>, Valuesets, </a:t>
            </a:r>
            <a:r>
              <a:rPr lang="nl-NL" sz="1500" dirty="0" err="1"/>
              <a:t>Examples</a:t>
            </a:r>
            <a:endParaRPr lang="nl-NL" sz="1500" dirty="0"/>
          </a:p>
          <a:p>
            <a:r>
              <a:rPr lang="nl-NL" sz="1800" dirty="0" err="1"/>
              <a:t>Contains</a:t>
            </a:r>
            <a:r>
              <a:rPr lang="nl-NL" sz="1800" dirty="0"/>
              <a:t>:</a:t>
            </a:r>
          </a:p>
          <a:p>
            <a:pPr lvl="1"/>
            <a:r>
              <a:rPr lang="nl-NL" sz="1500" dirty="0"/>
              <a:t>Official HL7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HL7 </a:t>
            </a:r>
            <a:r>
              <a:rPr lang="nl-NL" sz="1500" dirty="0" err="1"/>
              <a:t>affiliate</a:t>
            </a:r>
            <a:r>
              <a:rPr lang="nl-NL" sz="1500" dirty="0"/>
              <a:t>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Public user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Private company </a:t>
            </a:r>
            <a:r>
              <a:rPr lang="nl-NL" sz="1500" dirty="0" err="1"/>
              <a:t>profiles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98A3157-8BA8-48BD-AE61-B50FADF68D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7A140673-D88E-4EA7-808E-07496976A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7210319" y="4283994"/>
            <a:ext cx="594066" cy="59468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2" y="401147"/>
            <a:ext cx="3885384" cy="5359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59723" y="3960829"/>
            <a:ext cx="3914775" cy="3231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hlinkClick r:id="rId4"/>
              </a:rPr>
              <a:t>https://simplifier.net</a:t>
            </a: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667" y="1376388"/>
            <a:ext cx="4526889" cy="247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51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 to create (better) profiles</a:t>
            </a:r>
          </a:p>
          <a:p>
            <a:pPr lvl="1"/>
            <a:r>
              <a:rPr lang="en-US" dirty="0" smtClean="0">
                <a:hlinkClick r:id="rId2"/>
              </a:rPr>
              <a:t>https://fire.ly/training/hl7-fhir-profiling-course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Short, digestible training </a:t>
            </a:r>
            <a:r>
              <a:rPr lang="en-US" dirty="0" smtClean="0"/>
              <a:t>modules</a:t>
            </a:r>
          </a:p>
          <a:p>
            <a:endParaRPr lang="en-US" dirty="0"/>
          </a:p>
          <a:p>
            <a:r>
              <a:rPr lang="en-US" dirty="0"/>
              <a:t>Examples &amp; Exercises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B73FE6D-8997-4EB5-9A44-B77FCC3991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1369268"/>
            <a:ext cx="914400" cy="128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4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98C27A-BEE9-4F9F-913E-C4B9FE00AA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72303E6-ED9C-43C4-B5B8-F259640D9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9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C1F796-CF5D-4DB2-A8FC-210DBD32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 (FSH)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29B7D7-B15F-49E1-A56E-9DB6111907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18CBF0E-61EF-4FDF-8838-88275B4012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EC49171-62D6-45A9-807C-0D0F3EB9B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110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EB6BEED-D74E-4066-AE16-AFB0DCAD9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5" t="16032" b="35895"/>
          <a:stretch/>
        </p:blipFill>
        <p:spPr>
          <a:xfrm>
            <a:off x="6027084" y="42785"/>
            <a:ext cx="2455501" cy="8208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0B94B85-997A-4719-B35E-4334EAFAD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" y="833614"/>
            <a:ext cx="9144000" cy="382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0921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311FA5-7508-426F-B845-8215D641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D7144F9-1F5A-4196-9A39-7BA22BE897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Has its own Implementation Guide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hl7.org/fhir/uv/shorthand</a:t>
            </a:r>
            <a:endParaRPr lang="en-CA" dirty="0" smtClean="0"/>
          </a:p>
          <a:p>
            <a:r>
              <a:rPr lang="en-CA" dirty="0" smtClean="0"/>
              <a:t>Significant </a:t>
            </a:r>
            <a:r>
              <a:rPr lang="en-CA" dirty="0"/>
              <a:t>time-savings for authors</a:t>
            </a:r>
          </a:p>
          <a:p>
            <a:r>
              <a:rPr lang="en-CA" dirty="0"/>
              <a:t>Easy source-control management</a:t>
            </a:r>
          </a:p>
          <a:p>
            <a:r>
              <a:rPr lang="en-CA" dirty="0"/>
              <a:t>Less hand-holding than GUI-based solutions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Quick demo – using local IG Publisher tooling…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05EB12F-2B6A-4869-8F15-90B82DA4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29F1ADF-D799-41C5-996D-1FF16BC50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5614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Discussion (Q&amp;A)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BF94836-CF16-47A8-BA64-46AAA3DF66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>
                <a:hlinkClick r:id="rId2"/>
              </a:rPr>
              <a:t>https://chat.fhir.org/#streams/179252/IG%20creation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 smtClean="0"/>
              <a:t>richard.ettema@aegis.net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7EEE09B-D0AC-4E12-9B25-1EBA8ACBE4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112</a:t>
            </a:fld>
            <a:endParaRPr lang="en-US" dirty="0"/>
          </a:p>
        </p:txBody>
      </p:sp>
      <p:pic>
        <p:nvPicPr>
          <p:cNvPr id="9" name="Picture 12" descr="https://yuhanonmilitos.files.wordpress.com/2012/07/question-and-answer.jpg">
            <a:extLst>
              <a:ext uri="{FF2B5EF4-FFF2-40B4-BE49-F238E27FC236}">
                <a16:creationId xmlns:a16="http://schemas.microsoft.com/office/drawing/2014/main" xmlns="" id="{C93EA7F9-487E-43BC-9055-AFC20D78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282" y="2023763"/>
            <a:ext cx="3703125" cy="2464390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243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en-US" dirty="0"/>
              <a:t>What resources and elements are used?</a:t>
            </a:r>
          </a:p>
          <a:p>
            <a:r>
              <a:rPr lang="en-US" dirty="0"/>
              <a:t>What API features are used?</a:t>
            </a:r>
          </a:p>
          <a:p>
            <a:r>
              <a:rPr lang="en-US" dirty="0"/>
              <a:t>What terminologies are used?</a:t>
            </a:r>
          </a:p>
          <a:p>
            <a:r>
              <a:rPr lang="en-US" dirty="0"/>
              <a:t>How to map these to local requirements/implementations?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648E78-8BD9-4AB4-B54C-AB4FB913A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D87D0D8-5CFA-4D6C-9E8E-CF063F13C1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175" dirty="0"/>
              <a:t>Authored in a structured manner</a:t>
            </a:r>
          </a:p>
          <a:p>
            <a:r>
              <a:rPr lang="en-US" sz="2175" dirty="0"/>
              <a:t>Published in a repository</a:t>
            </a:r>
          </a:p>
          <a:p>
            <a:r>
              <a:rPr lang="en-US" sz="2175" dirty="0"/>
              <a:t>Used as the basis for validation, code, report and UI </a:t>
            </a:r>
            <a:r>
              <a:rPr lang="en-US" sz="2175" dirty="0" smtClean="0"/>
              <a:t>generation</a:t>
            </a:r>
            <a:endParaRPr lang="en-US" sz="2175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C23DA6-D0BF-483E-B763-E5360B0AE7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E5DC50A-3887-46C5-9EE0-0AF898995C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6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mechanisms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884FA1A-7C27-4850-BF83-E608BF95C7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AD0D48-E8A1-4233-9B3B-A1D8187985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100" dirty="0"/>
              <a:t>And General Principles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AEF86495-E09B-48FA-ACCD-75CD295D61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83FB5F-ECB5-4520-A0AC-E6D1D9E976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2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also 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73E7E7B-C2FD-49DE-8124-433BF878E9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27778A-3460-45DD-B115-2B9BDCE77F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75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3189979" y="1734048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03748" y="2421774"/>
            <a:ext cx="586047" cy="852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871701" y="3513228"/>
            <a:ext cx="1318279" cy="1164757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DD840C2-CD6E-4BF3-A787-83BE38973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756DBE3D-EF18-4542-B1D3-33E5EDC397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31940" y="1754691"/>
            <a:ext cx="44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073" y="1255098"/>
            <a:ext cx="1074099" cy="107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031941" y="2728687"/>
            <a:ext cx="4083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4031940" y="3860925"/>
            <a:ext cx="4026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267002" y="1655399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5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C125E75-9D75-4AD7-B8E9-0637E7B042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xmlns="" id="{82490A79-45B3-42F7-8228-11E565F85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33400" y="1437624"/>
            <a:ext cx="8153400" cy="3348372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/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/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/>
                <a:t>More specific</a:t>
              </a:r>
              <a:endParaRPr lang="nl-NL" sz="9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/>
                <a:t>More generic</a:t>
              </a:r>
              <a:endParaRPr lang="nl-NL" sz="9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</p:grpSp>
    </p:spTree>
    <p:extLst>
      <p:ext uri="{BB962C8B-B14F-4D97-AF65-F5344CB8AC3E}">
        <p14:creationId xmlns:p14="http://schemas.microsoft.com/office/powerpoint/2010/main" val="81665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10C7573-CA02-43A8-B205-1E40543A36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1AE4BE2-FBBA-4622-858E-DEB980581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23093989"/>
              </p:ext>
            </p:extLst>
          </p:nvPr>
        </p:nvGraphicFramePr>
        <p:xfrm>
          <a:off x="431880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081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Richard J Ettema</a:t>
            </a:r>
          </a:p>
          <a:p>
            <a:r>
              <a:rPr lang="en-US" dirty="0"/>
              <a:t>Company: AEGIS.net, Inc.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sz="1800" dirty="0" smtClean="0"/>
              <a:t>39+ </a:t>
            </a:r>
            <a:r>
              <a:rPr lang="en-US" sz="1800" dirty="0"/>
              <a:t>years IT industry experience</a:t>
            </a:r>
          </a:p>
          <a:p>
            <a:pPr lvl="1"/>
            <a:r>
              <a:rPr lang="en-US" sz="1800" dirty="0" smtClean="0"/>
              <a:t>18+ </a:t>
            </a:r>
            <a:r>
              <a:rPr lang="en-US" sz="1800" dirty="0"/>
              <a:t>years leading HIT development/implementation efforts</a:t>
            </a:r>
          </a:p>
          <a:p>
            <a:pPr lvl="1"/>
            <a:r>
              <a:rPr lang="en-US" sz="1800" dirty="0" smtClean="0"/>
              <a:t>9+ </a:t>
            </a:r>
            <a:r>
              <a:rPr lang="en-US" sz="1800" dirty="0"/>
              <a:t>years contributing to the HL7® FHIR® specification (focus on testing)</a:t>
            </a:r>
          </a:p>
          <a:p>
            <a:pPr lvl="1"/>
            <a:r>
              <a:rPr lang="en-US" sz="1800" dirty="0"/>
              <a:t>Sr. Architect / Lead Developer for the Touchstone Project</a:t>
            </a:r>
          </a:p>
          <a:p>
            <a:pPr lvl="1"/>
            <a:r>
              <a:rPr lang="en-US" sz="1800" dirty="0"/>
              <a:t>Author of the AEGIS </a:t>
            </a:r>
            <a:r>
              <a:rPr lang="en-US" sz="1800" dirty="0" err="1"/>
              <a:t>WildFHIR</a:t>
            </a:r>
            <a:r>
              <a:rPr lang="en-US" sz="1800" dirty="0"/>
              <a:t> public test server and client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7" name="Picture 6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xmlns="" id="{2EC87EC7-EF67-4676-8E14-1D026AFD4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50" y="597142"/>
            <a:ext cx="2009800" cy="20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0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39EFD55-79B8-44B0-BB46-F10FC6BBAB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F1B579-38FF-41DA-A25B-3DA8A4BDCE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58212578"/>
              </p:ext>
            </p:extLst>
          </p:nvPr>
        </p:nvGraphicFramePr>
        <p:xfrm>
          <a:off x="458116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40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F54163D-C5B7-4A75-A97B-306E9BC14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18D7294-5CB4-4446-BFBE-8DCA1A23E3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69867400"/>
              </p:ext>
            </p:extLst>
          </p:nvPr>
        </p:nvGraphicFramePr>
        <p:xfrm>
          <a:off x="471992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442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614C210-9A74-45B0-8869-42EB91CE03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FE12890-30CE-4BF6-B204-B305FA6BA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62407323"/>
              </p:ext>
            </p:extLst>
          </p:nvPr>
        </p:nvGraphicFramePr>
        <p:xfrm>
          <a:off x="463971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46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E752D4E-AB3F-47EE-AD37-39C74C1F8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D10758-7B2E-4EEC-A591-D63D9FA3E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87555119"/>
              </p:ext>
            </p:extLst>
          </p:nvPr>
        </p:nvGraphicFramePr>
        <p:xfrm>
          <a:off x="458122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708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42C674-D3D9-4F18-B759-23F7FCD50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4C9F03E-E37B-494F-8614-628BA9376C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869" y="1275348"/>
            <a:ext cx="4913312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2" y="1503390"/>
            <a:ext cx="3307556" cy="152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</a:t>
            </a:r>
            <a:r>
              <a:rPr lang="en-US" dirty="0"/>
              <a:t>v</a:t>
            </a:r>
            <a:r>
              <a:rPr lang="en-US" noProof="0" dirty="0"/>
              <a:t>3 CDA…”text-based”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1DC0B96-46D7-40FC-9CF1-C2B214288F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BF4CF0A-0482-464B-B652-E131690316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882847" y="1718264"/>
            <a:ext cx="4076552" cy="3135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900084"/>
            <a:ext cx="4511207" cy="2438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021" y="894290"/>
            <a:ext cx="3983932" cy="2748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96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EE5BF8-035F-4BC4-8B7D-8E201459DD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0D81E-56A8-4919-A248-2287357A96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03E0195-BC24-4DBB-9B50-5D7CEC5CB3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3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15043EC-BE14-4042-94E9-CB55A269CA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4CE86B0B-1360-44AB-9E5A-FE3094811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7481" y="3825533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3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hlinkClick r:id="rId4"/>
              </a:rPr>
              <a:t>http://registry.fhir.org</a:t>
            </a:r>
            <a:endParaRPr lang="en-US" sz="1200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4212536" y="2215770"/>
            <a:ext cx="1361624" cy="159078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1817694" y="1329612"/>
            <a:ext cx="1265648" cy="1157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412064"/>
            <a:ext cx="1513253" cy="153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064206" y="2656244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3325228" y="2073577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49315" y="1484661"/>
            <a:ext cx="15263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Find &amp; maintain</a:t>
            </a:r>
            <a:endParaRPr lang="nl-NL" sz="1400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172" y="3085015"/>
            <a:ext cx="801266" cy="1449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445495" y="4238967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Retrieve &amp; use</a:t>
            </a:r>
            <a:endParaRPr lang="nl-NL" sz="1200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5328085" y="2184135"/>
            <a:ext cx="1144283" cy="279603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5420922" y="3387010"/>
            <a:ext cx="1258583" cy="588898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4667107" y="1715106"/>
            <a:ext cx="798992" cy="70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7" y="1709645"/>
            <a:ext cx="954059" cy="89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37" y="1544664"/>
            <a:ext cx="1153293" cy="115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92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C880ED-F17C-49FB-96CD-CA70AC30FC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Tooling infrastructure </a:t>
            </a:r>
            <a:r>
              <a:rPr lang="en-CA" dirty="0" smtClean="0"/>
              <a:t>has progressed </a:t>
            </a:r>
            <a:r>
              <a:rPr lang="en-CA" dirty="0"/>
              <a:t>past early stages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</a:t>
            </a:r>
            <a:r>
              <a:rPr lang="en-CA" dirty="0" smtClean="0"/>
              <a:t>continues to mature</a:t>
            </a:r>
            <a:endParaRPr lang="en-CA" dirty="0"/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E7C5002-82E8-43CF-80FB-2907A80249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E9D3552-BB04-4234-9D7A-A2D6A4F9E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62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467544" y="1275606"/>
            <a:ext cx="4404737" cy="282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3FEE2CB-B129-4EDA-A6CE-A7161C50CC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FF95BB1-F7DD-476C-A0D8-B244179AB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953598" y="1437625"/>
            <a:ext cx="4399378" cy="2785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439651" y="1599644"/>
            <a:ext cx="4395183" cy="277507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1922716" y="1842259"/>
            <a:ext cx="3999434" cy="265207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050829" y="1312001"/>
            <a:ext cx="27336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 smtClean="0">
                <a:hlinkClick r:id="rId2"/>
              </a:rPr>
              <a:t>https://github.com/FHIR/documents/tree/master/presentations/2022-09-Tutorials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</a:t>
            </a:r>
            <a:r>
              <a:rPr lang="en-US" dirty="0" smtClean="0"/>
              <a:t>credit)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124" y="4257676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493509" y="1329613"/>
            <a:ext cx="5374636" cy="305509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6050829" y="1312001"/>
            <a:ext cx="27336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A26408-533A-4EA0-A656-7EE2623B1D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2EC70CB7-793E-4318-9091-1632DF952B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676193" y="1615905"/>
            <a:ext cx="4640513" cy="318031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822975" y="1891987"/>
            <a:ext cx="4763760" cy="265473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20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68F1BE6-689D-4309-8EE7-A53626FAE1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3645300B-3822-47B6-B2CB-7A352E2749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0D1BEC-66D2-4628-B932-32A7E94C411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81600" y="1371600"/>
            <a:ext cx="3962400" cy="3314700"/>
          </a:xfrm>
        </p:spPr>
        <p:txBody>
          <a:bodyPr/>
          <a:lstStyle/>
          <a:p>
            <a:r>
              <a:rPr lang="en-CA" sz="2400" dirty="0"/>
              <a:t>Common across most conformance resources</a:t>
            </a:r>
          </a:p>
          <a:p>
            <a:r>
              <a:rPr lang="en-CA" sz="2400" dirty="0"/>
              <a:t>Supports</a:t>
            </a:r>
          </a:p>
          <a:p>
            <a:pPr lvl="1"/>
            <a:r>
              <a:rPr lang="en-CA" sz="2000" dirty="0"/>
              <a:t>Identification</a:t>
            </a:r>
          </a:p>
          <a:p>
            <a:pPr lvl="1"/>
            <a:r>
              <a:rPr lang="en-CA" sz="2000" dirty="0"/>
              <a:t>Registration/discovery</a:t>
            </a:r>
          </a:p>
          <a:p>
            <a:pPr lvl="1"/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53394"/>
            <a:ext cx="4114800" cy="341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69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7AC37F-BA7A-49FB-AD35-B6D3FEE1B7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b="1" dirty="0"/>
              <a:t>id</a:t>
            </a:r>
            <a:r>
              <a:rPr lang="en-CA" dirty="0"/>
              <a:t>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b="1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b="1" dirty="0"/>
              <a:t>version</a:t>
            </a:r>
            <a:r>
              <a:rPr lang="en-CA" dirty="0"/>
              <a:t>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b="1" dirty="0"/>
              <a:t>identifier</a:t>
            </a:r>
            <a:r>
              <a:rPr lang="en-CA" dirty="0"/>
              <a:t>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570F23D-80EB-44A9-9A44-607782FF50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FCF5E9-37B1-4683-B3E9-B2A177F4D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16F24E91-6270-4C51-8CB3-14139CDD3DD7}"/>
              </a:ext>
            </a:extLst>
          </p:cNvPr>
          <p:cNvSpPr/>
          <p:nvPr/>
        </p:nvSpPr>
        <p:spPr bwMode="auto">
          <a:xfrm>
            <a:off x="1322472" y="2627968"/>
            <a:ext cx="5829300" cy="285750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126902-E684-4957-AD8E-2F6E7B6105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B8F8D34-9AEF-4558-90E0-DC608749AD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3462ECCF-753F-4D65-8EE4-1EE5E3783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58298354-C53F-4F5F-BDDC-E72C29099B38}"/>
              </a:ext>
            </a:extLst>
          </p:cNvPr>
          <p:cNvSpPr/>
          <p:nvPr/>
        </p:nvSpPr>
        <p:spPr bwMode="auto">
          <a:xfrm>
            <a:off x="2170698" y="3394911"/>
            <a:ext cx="864096" cy="378042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413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anose="05000000000000000000" pitchFamily="2" charset="2"/>
              <a:buChar char="§"/>
            </a:pPr>
            <a:r>
              <a:rPr lang="en-US" sz="2250" dirty="0"/>
              <a:t>A “version” – author assigned</a:t>
            </a:r>
            <a:endParaRPr lang="nl-NL" sz="225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C8F2020-8F43-4CC2-9C7F-13AC7E399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0BFBA17-A40A-4313-944F-9F8F8A9C50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06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old data can still be: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685800" lvl="1" indent="-385763"/>
            <a:r>
              <a:rPr lang="en-US" dirty="0"/>
              <a:t>This can only be determined by the profile’s authors (and even depends on the way it is used)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2A1B43A-4EB2-4C57-82EB-3F44673F17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6AA3ED9-506D-478E-91A4-69BF123BCD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12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91C1DB0-EC15-429F-89FD-F9E81CB9BA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FC482B-D49F-43C0-A33B-DD31791DA6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5FA039-6133-4A9E-8313-719D2C6247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36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25778C30-EFB1-4A2E-897C-FA410093BB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F578DC-C2A3-4B0E-93AC-FE104CCEFE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186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1598" y="418496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40" y="1437625"/>
            <a:ext cx="1583184" cy="239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8C93C0B-A27A-483E-A405-B2F9EEC90A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4496B05-CD69-4722-B0AD-EC859DE3E0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9340" y="1491631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13344" y="4184961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3275856" y="2193708"/>
            <a:ext cx="2149521" cy="594066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sz="1400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sz="1400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sz="14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677460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An enumeration of terms</a:t>
            </a:r>
            <a:endParaRPr lang="nl-NL" sz="1400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226596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Definition of terms</a:t>
            </a:r>
            <a:endParaRPr lang="nl-NL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58345" y="447367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5316444" y="4454991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58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95F3A81-B664-4363-B4CD-97944AC761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BBF8EEF7-368E-47C2-B530-59036BB24D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39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925706" y="1204997"/>
            <a:ext cx="6655948" cy="1634524"/>
            <a:chOff x="1043608" y="1835261"/>
            <a:chExt cx="8874597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2"/>
              <a:ext cx="4122069" cy="160043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200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5274078" y="685801"/>
            <a:ext cx="1812522" cy="694646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No need to write them all down!</a:t>
            </a:r>
            <a:endParaRPr lang="nl-NL" sz="1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12809" y="2521810"/>
            <a:ext cx="5864368" cy="2862322"/>
            <a:chOff x="1026412" y="3591014"/>
            <a:chExt cx="7819156" cy="3816428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400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819156" cy="3816428"/>
              <a:chOff x="1026412" y="3591014"/>
              <a:chExt cx="7819156" cy="3816428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sz="1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2617384" cy="381642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3600450" y="4161960"/>
            <a:ext cx="2000250" cy="678700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Can take concepts from multiple coding systems!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9413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Fire.ly</a:t>
            </a:r>
          </a:p>
          <a:p>
            <a:r>
              <a:rPr lang="en-CA" dirty="0"/>
              <a:t>With updates by Lloyd McKenzie &amp; Richard </a:t>
            </a:r>
            <a:r>
              <a:rPr lang="en-CA" dirty="0" err="1"/>
              <a:t>Ettema</a:t>
            </a:r>
            <a:endParaRPr lang="en-CA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B2719AC-3991-481E-AB5A-C9ADA4E37F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C86377-3E25-40EA-A925-0F6CC6B0C1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xmlns="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12" y="1330325"/>
            <a:ext cx="602297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645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22345C0-2E42-44A6-8D09-664780E31D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91A905F8-EC8F-45C1-AFF2-AE56CB4F61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5661" y="983620"/>
            <a:ext cx="6286500" cy="203924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703771" y="1717863"/>
            <a:ext cx="6188777" cy="2922202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1956831" cy="3098780"/>
          </a:xfrm>
        </p:spPr>
        <p:txBody>
          <a:bodyPr/>
          <a:lstStyle/>
          <a:p>
            <a:r>
              <a:rPr lang="en-US" sz="2000" dirty="0"/>
              <a:t>When used in a Resource,</a:t>
            </a:r>
            <a:br>
              <a:rPr lang="en-US" sz="2000" dirty="0"/>
            </a:br>
            <a:r>
              <a:rPr lang="en-US" sz="2000" dirty="0"/>
              <a:t>the modelers include </a:t>
            </a:r>
            <a:r>
              <a:rPr lang="en-US" sz="2000" i="1" dirty="0"/>
              <a:t>Bindings</a:t>
            </a:r>
          </a:p>
          <a:p>
            <a:r>
              <a:rPr lang="en-US" sz="2000" i="1" dirty="0"/>
              <a:t>Bindings</a:t>
            </a:r>
            <a:r>
              <a:rPr lang="en-US" sz="2000" dirty="0"/>
              <a:t> specify which codes can be used</a:t>
            </a:r>
            <a:endParaRPr lang="nl-NL" sz="2000" i="1" dirty="0"/>
          </a:p>
        </p:txBody>
      </p:sp>
    </p:spTree>
    <p:extLst>
      <p:ext uri="{BB962C8B-B14F-4D97-AF65-F5344CB8AC3E}">
        <p14:creationId xmlns:p14="http://schemas.microsoft.com/office/powerpoint/2010/main" val="17441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100" b="1" dirty="0"/>
              <a:t>required</a:t>
            </a:r>
            <a:r>
              <a:rPr lang="en-CA" sz="2100" dirty="0"/>
              <a:t>: You must use the specified codes</a:t>
            </a:r>
          </a:p>
          <a:p>
            <a:pPr lvl="1"/>
            <a:r>
              <a:rPr lang="en-CA" sz="1800" dirty="0"/>
              <a:t>Or omit the element if no code applies for the concept</a:t>
            </a:r>
          </a:p>
          <a:p>
            <a:r>
              <a:rPr lang="en-CA" sz="2100" b="1" dirty="0"/>
              <a:t>extensible</a:t>
            </a:r>
            <a:r>
              <a:rPr lang="en-CA" sz="2100" dirty="0"/>
              <a:t>: You must use the specified codes if they apply</a:t>
            </a:r>
          </a:p>
          <a:p>
            <a:pPr lvl="1"/>
            <a:r>
              <a:rPr lang="en-CA" sz="1800" dirty="0"/>
              <a:t>Free to use other codes or text if the value set doesn’t cover the concept</a:t>
            </a:r>
          </a:p>
          <a:p>
            <a:r>
              <a:rPr lang="en-CA" sz="2100" b="1" dirty="0"/>
              <a:t>preferred</a:t>
            </a:r>
            <a:r>
              <a:rPr lang="en-CA" sz="2100" dirty="0"/>
              <a:t>: You SHOULD use the specified codes</a:t>
            </a:r>
          </a:p>
          <a:p>
            <a:pPr lvl="1"/>
            <a:r>
              <a:rPr lang="en-CA" sz="1800" dirty="0"/>
              <a:t>But if you have a good reason, you can use something else instead </a:t>
            </a:r>
            <a:r>
              <a:rPr lang="mr-IN" sz="1800" dirty="0"/>
              <a:t>–</a:t>
            </a:r>
            <a:r>
              <a:rPr lang="en-CA" sz="1800" dirty="0"/>
              <a:t> it is not required to use the specified codes in order to be conformant</a:t>
            </a:r>
          </a:p>
          <a:p>
            <a:r>
              <a:rPr lang="en-CA" sz="2100" b="1" dirty="0"/>
              <a:t>example</a:t>
            </a:r>
            <a:r>
              <a:rPr lang="en-CA" sz="2100" dirty="0"/>
              <a:t>: These codes just give an idea of what you might use</a:t>
            </a:r>
          </a:p>
          <a:p>
            <a:pPr lvl="1"/>
            <a:r>
              <a:rPr lang="en-CA" sz="1800" dirty="0"/>
              <a:t>No expectation (or recommendation) of use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C28FB36-DDD2-46CF-A207-8FF78C964D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F54ADB-4453-4FE7-87EF-6653ECA0A0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99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100" dirty="0"/>
              <a:t>Tighten the binding strength (e.g. Extensible -&gt; Required)</a:t>
            </a:r>
          </a:p>
          <a:p>
            <a:r>
              <a:rPr lang="en-US" sz="2100" dirty="0"/>
              <a:t>Change the value set</a:t>
            </a:r>
          </a:p>
          <a:p>
            <a:pPr lvl="1"/>
            <a:r>
              <a:rPr lang="en-US" sz="1800" b="1" dirty="0"/>
              <a:t>required</a:t>
            </a:r>
            <a:r>
              <a:rPr lang="en-US" sz="1800" dirty="0"/>
              <a:t>: Constrain allowed codes</a:t>
            </a:r>
          </a:p>
          <a:p>
            <a:pPr lvl="2"/>
            <a:r>
              <a:rPr lang="en-US" sz="1650" dirty="0"/>
              <a:t>e.g. male/female/other/unknown -&gt; male/female</a:t>
            </a:r>
          </a:p>
          <a:p>
            <a:pPr lvl="1"/>
            <a:r>
              <a:rPr lang="en-US" sz="1800" b="1" dirty="0"/>
              <a:t>extensible</a:t>
            </a:r>
            <a:r>
              <a:rPr lang="en-US" sz="1800" dirty="0"/>
              <a:t>: May constrain and add concepts not covered by existing codes</a:t>
            </a:r>
          </a:p>
          <a:p>
            <a:pPr lvl="1"/>
            <a:r>
              <a:rPr lang="en-US" sz="1800" b="1" dirty="0"/>
              <a:t>preferred, example</a:t>
            </a:r>
            <a:r>
              <a:rPr lang="en-US" sz="1800" dirty="0"/>
              <a:t>: Can pick whatever codes you like</a:t>
            </a:r>
          </a:p>
          <a:p>
            <a:pPr lvl="2"/>
            <a:r>
              <a:rPr lang="en-US" sz="1650" dirty="0"/>
              <a:t>But should ideally be able to map to/from preferred codes</a:t>
            </a:r>
          </a:p>
          <a:p>
            <a:r>
              <a:rPr lang="en-US" sz="2175" dirty="0"/>
              <a:t>You can propose changes to code systems and value sets owned by others</a:t>
            </a:r>
          </a:p>
          <a:p>
            <a:r>
              <a:rPr lang="en-US" sz="2175" dirty="0"/>
              <a:t>Can define codes in your own code system</a:t>
            </a:r>
          </a:p>
          <a:p>
            <a:endParaRPr lang="en-US" sz="2175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768A1F4-5E8D-4330-9395-9905671BD6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07A95F-2531-4B24-A93F-8544114DE4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383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Grahame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Builder, </a:t>
            </a:r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3"/>
              </a:rPr>
              <a:t>http://ontoserver.csiro.au/snapper2-dev/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4"/>
              </a:rPr>
              <a:t>http://www.apelon.com/</a:t>
            </a:r>
            <a:endParaRPr lang="nl-NL" dirty="0"/>
          </a:p>
          <a:p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50D5C05-F05E-42BF-A868-A97218E06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018B4A-5253-448D-9DAE-7E665E00B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202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BA8ECE1-0B4B-4364-A4FE-6729481B67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4992140-F0AF-4E6A-83DF-2CBFC9A44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6713CA0-247E-46A7-8E75-E3701FA5D5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0305" y="1233134"/>
            <a:ext cx="3940175" cy="3314700"/>
          </a:xfrm>
        </p:spPr>
        <p:txBody>
          <a:bodyPr/>
          <a:lstStyle/>
          <a:p>
            <a:r>
              <a:rPr lang="en-CA" sz="2100" dirty="0"/>
              <a:t>What’s the URL for Michigan Podiatrist License Number?</a:t>
            </a:r>
          </a:p>
          <a:p>
            <a:pPr lvl="1"/>
            <a:r>
              <a:rPr lang="en-CA" sz="1800" dirty="0"/>
              <a:t>New South Wales Driver’s License Number?</a:t>
            </a:r>
          </a:p>
          <a:p>
            <a:r>
              <a:rPr lang="en-CA" sz="2100" dirty="0"/>
              <a:t>When converting between FHIR and CDA, how to I find the OID for this URL (or vice versa)</a:t>
            </a:r>
          </a:p>
          <a:p>
            <a:endParaRPr lang="en-CA" sz="21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80" y="1707655"/>
            <a:ext cx="4572000" cy="1907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783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11FDBCA-D40D-43D4-9494-C925976679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5A97BD9-9E34-43A5-8D0E-D15D6A054B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21601"/>
            <a:ext cx="5529263" cy="29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5436096" y="3674772"/>
            <a:ext cx="3359274" cy="10801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b="1" kern="0" dirty="0"/>
              <a:t>Define </a:t>
            </a:r>
            <a:r>
              <a:rPr lang="en-US" sz="2325" b="1" kern="0" dirty="0"/>
              <a:t>mapping</a:t>
            </a:r>
          </a:p>
          <a:p>
            <a:pPr marL="0" indent="0">
              <a:buNone/>
            </a:pPr>
            <a:r>
              <a:rPr lang="en-US" sz="18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3714792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AABF863-0D3A-44B4-8015-B7C017DEE3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4D17CC-C61B-4051-958A-A43940E2D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19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CE98654-3437-4DB7-B07F-AB42A98E4E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CE703A-CAB7-4B83-A4B7-D166D38FC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71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7853"/>
            <a:ext cx="448627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BDEBC00-4F3D-4646-8D4C-90A34E4314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9C083EA-F6B2-4EB9-8C48-85A6C77367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3106" y="1538785"/>
            <a:ext cx="29378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Demand that the identifier uses your national patient identifier</a:t>
            </a:r>
          </a:p>
          <a:p>
            <a:endParaRPr lang="en-US" sz="1400" dirty="0"/>
          </a:p>
          <a:p>
            <a:r>
              <a:rPr lang="en-US" sz="1400" dirty="0"/>
              <a:t>Limit names to just 1 (instead of 0..*)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Limit </a:t>
            </a:r>
            <a:r>
              <a:rPr lang="en-US" sz="1400" dirty="0" err="1"/>
              <a:t>maritalStatus</a:t>
            </a:r>
            <a:r>
              <a:rPr lang="en-US" sz="1400" dirty="0"/>
              <a:t> to another set of codes that extends the one from HL7 international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Add an extension to support “</a:t>
            </a:r>
            <a:r>
              <a:rPr lang="en-US" sz="1400" dirty="0" err="1"/>
              <a:t>RaceCode</a:t>
            </a:r>
            <a:r>
              <a:rPr lang="en-US" sz="1400" dirty="0"/>
              <a:t>”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 bwMode="auto">
          <a:xfrm flipH="1">
            <a:off x="2195736" y="1923678"/>
            <a:ext cx="286737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 bwMode="auto">
          <a:xfrm flipH="1">
            <a:off x="2249742" y="2355726"/>
            <a:ext cx="281336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H="1">
            <a:off x="3869922" y="3489852"/>
            <a:ext cx="119318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953598" y="4516523"/>
            <a:ext cx="4536504" cy="215467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72250" y="4343400"/>
            <a:ext cx="20955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Note: hardly any mandatory elements in the core spec!</a:t>
            </a:r>
            <a:endParaRPr lang="nl-NL" sz="1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17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66973-62A4-4A61-9FB0-F99266F2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D5D5F9-3656-4F29-A4DB-A118800424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Based on FHIR R4</a:t>
            </a:r>
          </a:p>
          <a:p>
            <a:r>
              <a:rPr lang="en-US" dirty="0" smtClean="0"/>
              <a:t>Need </a:t>
            </a:r>
            <a:r>
              <a:rPr lang="en-US" dirty="0"/>
              <a:t>for profiles</a:t>
            </a:r>
          </a:p>
          <a:p>
            <a:r>
              <a:rPr lang="en-US" dirty="0"/>
              <a:t>Profiling Overview</a:t>
            </a:r>
          </a:p>
          <a:p>
            <a:r>
              <a:rPr lang="en-US" dirty="0"/>
              <a:t>Profiling Terminology</a:t>
            </a:r>
          </a:p>
          <a:p>
            <a:r>
              <a:rPr lang="en-US" dirty="0"/>
              <a:t>Profiling Structures</a:t>
            </a:r>
          </a:p>
          <a:p>
            <a:r>
              <a:rPr lang="en-US" dirty="0"/>
              <a:t>Extensions</a:t>
            </a:r>
          </a:p>
          <a:p>
            <a:r>
              <a:rPr lang="en-US" sz="2400" dirty="0"/>
              <a:t>Formal Constraints</a:t>
            </a:r>
            <a:endParaRPr lang="en-US" dirty="0"/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9E2BA32D-C91B-4BF2-95A7-F5BC17ADA9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993F8A-6D10-4D14-A17D-BBD690175E0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029200" y="1371600"/>
            <a:ext cx="4114800" cy="2855913"/>
          </a:xfrm>
        </p:spPr>
        <p:txBody>
          <a:bodyPr/>
          <a:lstStyle/>
          <a:p>
            <a:r>
              <a:rPr lang="en-US" sz="2400" dirty="0"/>
              <a:t>Logical Models</a:t>
            </a:r>
          </a:p>
          <a:p>
            <a:r>
              <a:rPr lang="en-US" sz="2400" dirty="0"/>
              <a:t>Implementation Guides</a:t>
            </a:r>
          </a:p>
          <a:p>
            <a:r>
              <a:rPr lang="en-US" sz="2400" dirty="0"/>
              <a:t>Other Conformance Resources</a:t>
            </a:r>
          </a:p>
          <a:p>
            <a:r>
              <a:rPr lang="en-US" sz="2400" dirty="0"/>
              <a:t>Registries</a:t>
            </a:r>
          </a:p>
          <a:p>
            <a:r>
              <a:rPr lang="en-US" sz="2400" dirty="0"/>
              <a:t>FSH</a:t>
            </a:r>
          </a:p>
          <a:p>
            <a:endParaRPr lang="en-US" sz="24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0B322990-54AA-4815-BEC1-45B4B7ECC3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9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r>
              <a:rPr lang="en-US" dirty="0"/>
              <a:t>Validating instances, messages</a:t>
            </a:r>
          </a:p>
          <a:p>
            <a:r>
              <a:rPr lang="en-US" dirty="0"/>
              <a:t>Implement "FHIR spec-like" website from Profiles as part of an Implementation Guide</a:t>
            </a:r>
          </a:p>
          <a:p>
            <a:r>
              <a:rPr lang="en-US" dirty="0"/>
              <a:t>Code generation</a:t>
            </a:r>
          </a:p>
          <a:p>
            <a:r>
              <a:rPr lang="en-US" dirty="0"/>
              <a:t>Dynamic UI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B2DBD45-915E-4F0E-B613-D5C0E4F827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5AFF7F5-BF18-480D-8094-0D1E86885F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86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4A8667B-EF87-4EA9-87C9-3043F38312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5A848CA-A021-4D1A-A554-7B4D305A83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36" y="1491630"/>
            <a:ext cx="2599263" cy="1308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09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4AB01C2-F1B9-4E1A-9853-090ED37B22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xmlns="" id="{8D976313-E9D6-4403-9ABE-CD7B5D6D2F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52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73518" y="1383619"/>
            <a:ext cx="1208211" cy="867196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439652" y="1417446"/>
            <a:ext cx="2214246" cy="2700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5317695" y="2787774"/>
            <a:ext cx="2152115" cy="14041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5471587" y="2949793"/>
            <a:ext cx="1836205" cy="4117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50" dirty="0"/>
              <a:t>Metadata</a:t>
            </a:r>
            <a:r>
              <a:rPr lang="en-US" sz="750" b="1" dirty="0"/>
              <a:t> “Lipid Profile” v1.0.0  </a:t>
            </a:r>
            <a:r>
              <a:rPr lang="en-US" sz="750" b="1" i="1" dirty="0"/>
              <a:t>Draft</a:t>
            </a:r>
            <a:endParaRPr lang="en-US" sz="75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50" b="1" dirty="0"/>
              <a:t>urn:acme.org:lipid-profile:v1</a:t>
            </a:r>
          </a:p>
          <a:p>
            <a:r>
              <a:rPr lang="en-US" sz="750" b="1" dirty="0"/>
              <a:t>Author: e.kramer@furore.com</a:t>
            </a:r>
          </a:p>
          <a:p>
            <a:endParaRPr lang="en-US" sz="75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5579599" y="3455530"/>
            <a:ext cx="1350150" cy="6210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Arial" charset="0"/>
              </a:rPr>
              <a:t>Structure</a:t>
            </a:r>
            <a:r>
              <a:rPr lang="en-US" b="1" dirty="0" smtClean="0">
                <a:latin typeface="Arial" charset="0"/>
              </a:rPr>
              <a:t> </a:t>
            </a:r>
            <a:r>
              <a:rPr lang="en-US" sz="1600" b="1" dirty="0" smtClean="0">
                <a:latin typeface="Arial" charset="0"/>
              </a:rPr>
              <a:t>‘cholesterol’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3603597" y="2259990"/>
            <a:ext cx="2212696" cy="1327149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5828836" y="2250815"/>
            <a:ext cx="0" cy="53696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063186" y="1412169"/>
            <a:ext cx="1111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</a:t>
            </a:r>
            <a:endParaRPr lang="nl-NL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2448930"/>
            <a:ext cx="31323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http://acme.org/StructureDefinition/</a:t>
            </a:r>
            <a:r>
              <a:rPr lang="en-US" sz="1050" dirty="0">
                <a:solidFill>
                  <a:srgbClr val="FF0000"/>
                </a:solidFill>
              </a:rPr>
              <a:t>LDLCholesterol</a:t>
            </a:r>
            <a:endParaRPr lang="nl-NL" sz="105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1522921" y="3558398"/>
            <a:ext cx="3899686" cy="526493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dirty="0"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b="1" dirty="0">
                <a:cs typeface="Arial" panose="020B0604020202020204" pitchFamily="34" charset="0"/>
              </a:rPr>
              <a:t>http://acme.org/StructureDefinition/</a:t>
            </a:r>
            <a:r>
              <a:rPr lang="nl-NL" sz="1200" b="1" dirty="0">
                <a:solidFill>
                  <a:srgbClr val="FF0000"/>
                </a:solidFill>
                <a:cs typeface="Arial" panose="020B0604020202020204" pitchFamily="34" charset="0"/>
              </a:rPr>
              <a:t>LDLCholesterol</a:t>
            </a:r>
            <a:endParaRPr lang="nl-NL" sz="1500" b="1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4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7130178-2245-4C7E-A6CC-8FB380A938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CC7C6E00-B9CC-45D2-B107-7DF823AD8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61661"/>
            <a:ext cx="4107656" cy="2878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69849" y="2301720"/>
            <a:ext cx="3816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resources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datatypes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/>
              <a:t>Constraints on resources &amp; datatypes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nl-NL" sz="1500" dirty="0"/>
              <a:t>i.e. “profiles”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Extensions</a:t>
            </a:r>
            <a:endParaRPr lang="nl-NL" sz="15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Logical Models</a:t>
            </a:r>
            <a:endParaRPr lang="nl-NL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285599"/>
            <a:ext cx="269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err="1"/>
              <a:t>Defines</a:t>
            </a:r>
            <a:r>
              <a:rPr lang="nl-NL" b="1" dirty="0"/>
              <a:t> </a:t>
            </a:r>
            <a:r>
              <a:rPr lang="nl-NL" b="1" dirty="0" err="1"/>
              <a:t>datastructures</a:t>
            </a:r>
            <a:endParaRPr lang="nl-NL" sz="15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B65A3FE4-7529-4C94-89D3-4D931F220645}"/>
              </a:ext>
            </a:extLst>
          </p:cNvPr>
          <p:cNvSpPr/>
          <p:nvPr/>
        </p:nvSpPr>
        <p:spPr bwMode="auto">
          <a:xfrm>
            <a:off x="3275856" y="3057804"/>
            <a:ext cx="1296144" cy="113412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214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48B235B8-0CFD-41A2-BD49-4D5BF5B3DE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FC40DB9-2A07-4CE9-B15D-5B18A0B65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FAE898B6-3B3B-4C00-BAFF-A1DAD6F0523A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417092" y="1735138"/>
            <a:ext cx="3243263" cy="258762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E3FCC603-54B8-4481-9B25-D46247A8483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4250997" y="1371600"/>
            <a:ext cx="39465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20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2BA0FF-A555-463E-BBF3-C84CD9264F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9F88AF9-C740-4046-975C-BD5B6675C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CF3CFB-0D78-4753-879E-1E4A92017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6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35946D-00BB-4B89-BB22-4BBBC0AE5F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68253" y="1357310"/>
            <a:ext cx="4174992" cy="309878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8BDC529-9C00-4642-9303-6CC7081F19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4A559BF2-61D6-4A3D-8CC3-2C928C3B5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0622" y="1252893"/>
            <a:ext cx="3887343" cy="361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987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Distinct from cardinality (what must be in instance)</a:t>
            </a:r>
          </a:p>
          <a:p>
            <a:r>
              <a:rPr lang="en-US" dirty="0"/>
              <a:t>Authors: SHALL be </a:t>
            </a:r>
            <a:r>
              <a:rPr lang="en-US" b="1" dirty="0"/>
              <a:t>capable</a:t>
            </a:r>
            <a:r>
              <a:rPr lang="en-US" dirty="0"/>
              <a:t> of providing a value for the element</a:t>
            </a:r>
          </a:p>
          <a:p>
            <a:r>
              <a:rPr lang="en-US" dirty="0"/>
              <a:t>Consumers: SHALL be </a:t>
            </a:r>
            <a:r>
              <a:rPr lang="en-US" b="1" dirty="0"/>
              <a:t>capable</a:t>
            </a:r>
            <a:r>
              <a:rPr lang="en-US" dirty="0"/>
              <a:t> of extracting and doing </a:t>
            </a:r>
            <a:r>
              <a:rPr lang="en-US" u="sng" dirty="0"/>
              <a:t>something useful</a:t>
            </a:r>
            <a:r>
              <a:rPr lang="en-US" dirty="0"/>
              <a:t> with the element. </a:t>
            </a:r>
          </a:p>
          <a:p>
            <a:r>
              <a:rPr lang="en-US" dirty="0"/>
              <a:t>"Something useful" is context dependent. The profile or implementation guide SHALL describe what it means for applications to “support” the element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D295BD-078F-437A-8353-BD119A8510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6510CE9-959B-4A86-9573-EA134BF527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00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DEA9CA1-212F-4898-AAB2-6C24E31C58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2B6C61-5593-4877-AD55-8903019DD9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59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24192" y="3148349"/>
            <a:ext cx="8228883" cy="782328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5F2BECE-95F1-4D36-9957-235F55EBCC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99B5241-46A4-4653-8A6F-7A221EB8A7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1547664" y="1923678"/>
            <a:ext cx="2160240" cy="11341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Composition</a:t>
            </a:r>
          </a:p>
          <a:p>
            <a:r>
              <a:rPr lang="en-US" sz="1400" dirty="0">
                <a:latin typeface="Arial" charset="0"/>
              </a:rPr>
              <a:t>type: </a:t>
            </a:r>
            <a:r>
              <a:rPr lang="en-US" sz="1400" dirty="0" err="1">
                <a:latin typeface="Arial" charset="0"/>
              </a:rPr>
              <a:t>CodeableConcept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1923678"/>
            <a:ext cx="2584174" cy="9181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Section</a:t>
            </a:r>
          </a:p>
          <a:p>
            <a:endParaRPr lang="en-US" sz="1400" b="1" dirty="0">
              <a:latin typeface="Arial" charset="0"/>
            </a:endParaRPr>
          </a:p>
          <a:p>
            <a:r>
              <a:rPr lang="en-US" sz="1400" dirty="0"/>
              <a:t>code: </a:t>
            </a:r>
            <a:r>
              <a:rPr lang="en-US" sz="1400" dirty="0" err="1"/>
              <a:t>CodeableConcept</a:t>
            </a:r>
            <a:endParaRPr lang="en-US" sz="1400" dirty="0"/>
          </a:p>
          <a:p>
            <a:r>
              <a:rPr lang="en-US" sz="1400" dirty="0">
                <a:latin typeface="Arial" charset="0"/>
              </a:rPr>
              <a:t>content: Resource(Any) 0..1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3707904" y="2490741"/>
            <a:ext cx="86409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085947" y="2193708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0..*</a:t>
            </a:r>
            <a:endParaRPr lang="nl-N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547664" y="1437624"/>
            <a:ext cx="5184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Schematic view of Composition (aka a Document header)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43241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81DDC3C-8B60-41F9-8EA6-C27AFF03C8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C631E4EE-8EDE-40B8-A716-F982C83FC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540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3786884"/>
            <a:ext cx="8228883" cy="66920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ACFB48-C697-4586-BE9A-07498297E1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071EEF1-82F8-4899-AA76-F67F19BCC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60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D12B32FD-3B38-42D3-BB15-8F33428B4402}"/>
              </a:ext>
            </a:extLst>
          </p:cNvPr>
          <p:cNvGrpSpPr/>
          <p:nvPr/>
        </p:nvGrpSpPr>
        <p:grpSpPr>
          <a:xfrm>
            <a:off x="1709682" y="1275063"/>
            <a:ext cx="5778642" cy="2295255"/>
            <a:chOff x="1709682" y="1491630"/>
            <a:chExt cx="5778642" cy="2295255"/>
          </a:xfrm>
        </p:grpSpPr>
        <p:sp>
          <p:nvSpPr>
            <p:cNvPr id="6" name="Rectangle 5"/>
            <p:cNvSpPr/>
            <p:nvPr/>
          </p:nvSpPr>
          <p:spPr bwMode="auto">
            <a:xfrm>
              <a:off x="1709682" y="1491630"/>
              <a:ext cx="1728192" cy="11341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Composition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type = “34133-9” “Summarization of 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episode note”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193958" y="1491630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42348-3 (“Advance directives”)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8" name="Straight Arrow Connector 7"/>
            <p:cNvCxnSpPr>
              <a:endCxn id="7" idx="1"/>
            </p:cNvCxnSpPr>
            <p:nvPr/>
          </p:nvCxnSpPr>
          <p:spPr bwMode="auto">
            <a:xfrm flipV="1">
              <a:off x="3437874" y="1775161"/>
              <a:ext cx="756084" cy="283532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 bwMode="auto">
            <a:xfrm>
              <a:off x="4193958" y="2166705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=11450-4 (“Problem list”)</a:t>
              </a: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 bwMode="auto">
            <a:xfrm>
              <a:off x="3437874" y="2058693"/>
              <a:ext cx="756084" cy="391544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 bwMode="auto">
            <a:xfrm>
              <a:off x="4193958" y="3219822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</a:t>
              </a:r>
              <a:r>
                <a:rPr lang="nl-NL" sz="1400" dirty="0"/>
                <a:t>18776-5 (“Treatment plan”)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stCxn id="6" idx="3"/>
              <a:endCxn id="18" idx="1"/>
            </p:cNvCxnSpPr>
            <p:nvPr/>
          </p:nvCxnSpPr>
          <p:spPr bwMode="auto">
            <a:xfrm>
              <a:off x="3437874" y="2058693"/>
              <a:ext cx="756084" cy="1444661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690448" y="2787774"/>
              <a:ext cx="600164" cy="43858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700" b="1" dirty="0"/>
                <a:t>…</a:t>
              </a:r>
              <a:endParaRPr lang="nl-NL" sz="2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082557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F59FD5-5AD4-464C-B922-AB42D05847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FE6E0068-D646-46D1-ABC2-400780B4B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481326"/>
              </p:ext>
            </p:extLst>
          </p:nvPr>
        </p:nvGraphicFramePr>
        <p:xfrm>
          <a:off x="1979712" y="1884085"/>
          <a:ext cx="5184576" cy="1878328"/>
        </p:xfrm>
        <a:graphic>
          <a:graphicData uri="http://schemas.openxmlformats.org/drawingml/2006/table">
            <a:tbl>
              <a:tblPr/>
              <a:tblGrid>
                <a:gridCol w="25922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48603"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Code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Definition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Contained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sz="1400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>
                          <a:effectLst/>
                          <a:latin typeface="verdana"/>
                        </a:rPr>
                        <a:t>..</a:t>
                      </a:r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34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6AA1A6-E891-415F-AAE2-2E2AEECE2C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01657E-B657-47A9-95A2-1B2B8E41A9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2050349-7EC3-4CAF-8C37-D394ACE62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(deprecated) Excel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(build tool)</a:t>
            </a:r>
          </a:p>
          <a:p>
            <a:pPr lvl="1"/>
            <a:r>
              <a:rPr lang="en-US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We’ve moved 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away from this</a:t>
            </a:r>
          </a:p>
          <a:p>
            <a:r>
              <a:rPr lang="en-US" dirty="0"/>
              <a:t>FSH/SUSHI: FHIR Shorthand (now the </a:t>
            </a:r>
            <a:r>
              <a:rPr lang="en-US" dirty="0" smtClean="0"/>
              <a:t>default for IGs)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https://build.fhir.org/ig/HL7/fhir-shorthand</a:t>
            </a:r>
            <a:endParaRPr lang="en-US" dirty="0"/>
          </a:p>
          <a:p>
            <a:r>
              <a:rPr lang="en-US" dirty="0" smtClean="0"/>
              <a:t>Forge</a:t>
            </a:r>
            <a:r>
              <a:rPr lang="en-US" dirty="0"/>
              <a:t>: FHIR-specific profiling tool</a:t>
            </a:r>
          </a:p>
          <a:p>
            <a:pPr lvl="1"/>
            <a:r>
              <a:rPr lang="en-US" dirty="0">
                <a:hlinkClick r:id="rId4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5"/>
              </a:rPr>
              <a:t>https://trifolia.lantanagroup.com/</a:t>
            </a:r>
            <a:endParaRPr lang="en-US" dirty="0"/>
          </a:p>
          <a:p>
            <a:r>
              <a:rPr lang="en-US" dirty="0" smtClean="0"/>
              <a:t>By </a:t>
            </a:r>
            <a:r>
              <a:rPr lang="en-US" dirty="0"/>
              <a:t>hand, raw JSON or XML (for the brave/experts)</a:t>
            </a:r>
          </a:p>
          <a:p>
            <a:r>
              <a:rPr lang="en-US" dirty="0"/>
              <a:t>Generate from code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457AEB4-4A8A-47C3-AD4B-A6B7E7F6CD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775EE6-D4FE-4D44-BFBA-D164578D86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347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EDA717B-70DB-4C10-9ABC-1EFAED64B2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4CBCBEA-2ED5-48C1-96D2-BFAB52C317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64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17139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A86779F-291C-4C23-BA5E-35F5BA408B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xmlns="" id="{D5A82426-405F-4F3A-A19D-121130C354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/>
        </p:nvCxnSpPr>
        <p:spPr bwMode="auto">
          <a:xfrm flipH="1">
            <a:off x="2765208" y="3397790"/>
            <a:ext cx="1358795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1763688" y="3543858"/>
            <a:ext cx="2384909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4680012" y="1761660"/>
            <a:ext cx="660758" cy="978867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2881864" y="2609807"/>
            <a:ext cx="82604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2391078" y="405383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49117" y="413095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45547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try this in </a:t>
            </a:r>
            <a:r>
              <a:rPr lang="en-US" dirty="0" smtClean="0"/>
              <a:t>Forge</a:t>
            </a:r>
          </a:p>
          <a:p>
            <a:pPr lvl="1"/>
            <a:r>
              <a:rPr lang="en-US" dirty="0"/>
              <a:t>Download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simplifier.net/downloads/forge</a:t>
            </a:r>
            <a:endParaRPr lang="en-US" dirty="0"/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B2D980C-AD6D-47DC-B50D-437B73AA9A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50BE9A3-0B71-47F9-B91B-AC43D2541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3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ACB28382-E764-415C-A96E-FCA531F46B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98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8605E7-5E85-441D-AE95-01D8956A31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E99D1F-B689-4677-8546-D86E3F5057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695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</a:t>
            </a:r>
            <a:r>
              <a:rPr lang="en-US" dirty="0" smtClean="0"/>
              <a:t>constraint</a:t>
            </a:r>
            <a:endParaRPr lang="en-US" dirty="0"/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E51C77A-C2A2-427E-9DA0-11E1D8A83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EC57E84-AAD4-4C2A-A653-96B517D4E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25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86F6991-4902-479D-AA88-0C8E67B9C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5322" y="1357310"/>
            <a:ext cx="5357923" cy="309878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 smtClean="0"/>
              <a:t>Why not</a:t>
            </a:r>
            <a:r>
              <a:rPr lang="en-CA" dirty="0"/>
              <a:t>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E87747EF-06F4-443B-8721-E55815A542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200150"/>
            <a:ext cx="2106234" cy="359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D7BEE9-4814-4077-9C80-4D503D0299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334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4C977B6-2852-43A3-914E-67AB231C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E04541B4-B6F5-4295-A217-A874131E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8447" y="1319647"/>
            <a:ext cx="28083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This constraint is on the elements “</a:t>
            </a:r>
            <a:r>
              <a:rPr lang="en-US" sz="1400" dirty="0" err="1"/>
              <a:t>valueQuantity</a:t>
            </a:r>
            <a:r>
              <a:rPr lang="en-US" sz="1400" dirty="0"/>
              <a:t>” and “comments”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would have to formulate this constraint on the Observation, this is the </a:t>
            </a:r>
            <a:r>
              <a:rPr lang="en-US" sz="1400" i="1" dirty="0"/>
              <a:t>context</a:t>
            </a:r>
            <a:r>
              <a:rPr lang="en-US" sz="1400" dirty="0"/>
              <a:t> of the constraint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assign the constraint a “key” value that’s unique within the Observations’ constraints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refer from both “value[x]” and “comments” to this “key”. This means: if my value changes -&gt; revalidate the constraint</a:t>
            </a:r>
            <a:endParaRPr lang="nl-NL" sz="1400" dirty="0"/>
          </a:p>
        </p:txBody>
      </p:sp>
      <p:sp>
        <p:nvSpPr>
          <p:cNvPr id="7" name="Rectangle 6"/>
          <p:cNvSpPr/>
          <p:nvPr/>
        </p:nvSpPr>
        <p:spPr>
          <a:xfrm>
            <a:off x="676149" y="1034829"/>
            <a:ext cx="7791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94" y="1511014"/>
            <a:ext cx="2743200" cy="332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1587442" y="3303910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1563341" y="4035797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07243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DD3E6D-58C6-4FB5-9341-E844008834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F68074-4A0E-4043-982D-E3ACB9F13C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32F58B6-8CCC-483A-809C-4201C8B438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503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B72F493-E0FB-4A30-8BC7-A91227E6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08B581C-9EC5-4984-8BF0-902EF09672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137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  <a:p>
            <a:r>
              <a:rPr lang="en-US" dirty="0"/>
              <a:t>Testing scenario payload evaluation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2E07656-5919-4DF5-819E-44E2F3AB21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4EDFF2-A8EE-4F26-AB88-BCEBB6E19B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5727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1500" dirty="0">
                <a:hlinkClick r:id="rId3"/>
              </a:rPr>
              <a:t>https://github.com/ewoutkramer/fhirpath/blob/master/fluentpath.md</a:t>
            </a:r>
            <a:endParaRPr lang="nl-NL" sz="15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04FAACF-4895-43B9-B42D-E797261680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E883BA-6A47-422F-8590-E7BE0CB571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229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15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62802F-0781-4D60-9355-4B56E433EA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0AFA18-4841-4391-BFA9-44D0877E27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4621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</a:t>
            </a:r>
            <a:r>
              <a:rPr lang="nl-NL" dirty="0" err="1"/>
              <a:t>libraries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err="1"/>
              <a:t>implementations</a:t>
            </a:r>
            <a:endParaRPr lang="nl-NL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err="1"/>
              <a:t>JavaScript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5A350D-5BEB-4912-8FD0-270711006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C2A89AC-EE49-433A-B060-AFFE42089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6661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7482820-D752-4356-A30A-B043AAA748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6B11B0D-27C6-4497-9E53-B0227FE55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41904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BABECF-92F5-4B7A-87EE-752E0B7D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4D2C64-9FD8-46B2-89B9-0BDFEED56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where an extension may occur: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3CA8B77-C242-4F48-B211-79BCE0CEB5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B99A34-4A95-44FF-BBCE-C4012865D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357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11CCE1A-7271-415C-92BA-A45DB1AD43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4FA7442-C445-45D0-9E2B-ECE1D8907B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757489" y="1059978"/>
            <a:ext cx="138564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nl-NL" altLang="nl-NL">
                <a:cs typeface="Arial" charset="0"/>
              </a:rPr>
              <a:t/>
            </a:r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75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1B8D6D-89C6-4274-8F2B-2718B4223A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0" y="1357310"/>
            <a:ext cx="4271245" cy="309878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r>
              <a:rPr lang="en-CA" dirty="0"/>
              <a:t>, …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A43FF33-B743-421F-8666-8BCAA5838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1" y="1277719"/>
            <a:ext cx="3237125" cy="3502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51B6CBE-7831-48BC-9172-944BBE40FE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868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659" y="1221601"/>
            <a:ext cx="4950619" cy="3670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97D4D8E-6E7D-4595-A8DF-99AC662682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370860-93B5-4C38-9167-C421A001E3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80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167844" y="2726798"/>
            <a:ext cx="4644516" cy="646331"/>
            <a:chOff x="2699792" y="3573016"/>
            <a:chExt cx="6192688" cy="861775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 flipV="1">
              <a:off x="2699792" y="3757681"/>
              <a:ext cx="3240360" cy="24622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08097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1730" y="1280025"/>
            <a:ext cx="4858428" cy="2857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Extending</a:t>
            </a:r>
            <a:r>
              <a:rPr lang="nl-NL" dirty="0"/>
              <a:t> a name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8E215B4-0C23-4F00-88E9-472D359AF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A6523FA-F09B-4768-AAD2-7CB517C344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39021" y="1577430"/>
            <a:ext cx="361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4414770" y="3683664"/>
            <a:ext cx="3910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1941774" y="2409733"/>
            <a:ext cx="5222515" cy="43204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5336559" y="1977684"/>
            <a:ext cx="423573" cy="49472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3545888" y="2699957"/>
            <a:ext cx="899131" cy="98370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7022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B287997-826C-4300-9E15-A3C36FF22C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F97BF803-6C72-49C4-A858-9311F2945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82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4626007" y="2402738"/>
            <a:ext cx="69472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2149116"/>
            <a:ext cx="2914650" cy="117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090" y="2176834"/>
            <a:ext cx="1714500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5382090" y="2733768"/>
            <a:ext cx="1296144" cy="27003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715388B-9C6F-4E50-B394-1EFE4B03A4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83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953274C2-613A-4901-A020-E5E464A13B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200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</a:t>
            </a:r>
            <a:r>
              <a:rPr lang="en-US" dirty="0" smtClean="0"/>
              <a:t>paradigms”</a:t>
            </a:r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21F530-2470-48AF-BBE0-A4ADD1676D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CFC17F5-B310-4E37-BD27-93CF3648E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8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Logical Models may use normal FHIR data types - or even resources</a:t>
            </a:r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 smtClean="0"/>
              <a:t>)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42B9D57-AA70-4AD7-849C-EB7DC9BFA0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69794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Logical Models are found in the Workflow Patterns:</a:t>
            </a:r>
          </a:p>
          <a:p>
            <a:pPr lvl="1"/>
            <a:r>
              <a:rPr lang="en-US" dirty="0"/>
              <a:t>Request</a:t>
            </a:r>
          </a:p>
          <a:p>
            <a:pPr marL="642938" lvl="2" indent="0">
              <a:buNone/>
            </a:pPr>
            <a:r>
              <a:rPr lang="en-US" dirty="0">
                <a:hlinkClick r:id="rId2"/>
              </a:rPr>
              <a:t>http://hl7.org/fhir/workflow.html#request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Event</a:t>
            </a:r>
          </a:p>
          <a:p>
            <a:pPr marL="642938" lvl="2" indent="0">
              <a:buNone/>
            </a:pPr>
            <a:r>
              <a:rPr lang="en-US" dirty="0">
                <a:hlinkClick r:id="rId3"/>
              </a:rPr>
              <a:t>http://hl7.org/fhir/workflow.html#event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Definition</a:t>
            </a:r>
          </a:p>
          <a:p>
            <a:pPr marL="642938" lvl="2" indent="0">
              <a:buNone/>
            </a:pPr>
            <a:r>
              <a:rPr lang="nl-NL" dirty="0">
                <a:hlinkClick r:id="rId4"/>
              </a:rPr>
              <a:t>http://hl7.org/fhir/workflow.html#definition</a:t>
            </a:r>
            <a:r>
              <a:rPr lang="nl-NL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2E4B20-030C-4F0B-8737-560795C52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9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5B7EC9-1B18-4E79-A3D7-BE190AC80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596889EF-B10C-4BB1-A0FE-CD16495F61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141339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9A6C47C-008D-4EB2-8D51-54C3B134C7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9C2171F-C42F-4062-915E-CDDBC0501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</p:nvPr>
        </p:nvGraphicFramePr>
        <p:xfrm>
          <a:off x="0" y="1371600"/>
          <a:ext cx="6286500" cy="3360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700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990058"/>
            <a:ext cx="8228883" cy="3098780"/>
          </a:xfrm>
        </p:spPr>
        <p:txBody>
          <a:bodyPr/>
          <a:lstStyle/>
          <a:p>
            <a:r>
              <a:rPr lang="nl-NL" sz="1500" dirty="0" err="1"/>
              <a:t>Title</a:t>
            </a:r>
            <a:endParaRPr lang="nl-NL" sz="1500" dirty="0"/>
          </a:p>
          <a:p>
            <a:r>
              <a:rPr lang="nl-NL" sz="1500" dirty="0" err="1"/>
              <a:t>Table</a:t>
            </a:r>
            <a:r>
              <a:rPr lang="nl-NL" sz="1500" dirty="0"/>
              <a:t> of contents</a:t>
            </a:r>
          </a:p>
          <a:p>
            <a:r>
              <a:rPr lang="nl-NL" sz="1500" dirty="0"/>
              <a:t>Document information</a:t>
            </a:r>
          </a:p>
          <a:p>
            <a:r>
              <a:rPr lang="nl-NL" sz="1500" dirty="0" err="1"/>
              <a:t>Introduction</a:t>
            </a:r>
            <a:r>
              <a:rPr lang="nl-NL" sz="1500" dirty="0"/>
              <a:t> </a:t>
            </a:r>
            <a:r>
              <a:rPr lang="nl-NL" sz="1500" dirty="0" err="1"/>
              <a:t>to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guide</a:t>
            </a:r>
          </a:p>
          <a:p>
            <a:r>
              <a:rPr lang="nl-NL" sz="1500" dirty="0" err="1"/>
              <a:t>Principles</a:t>
            </a:r>
            <a:r>
              <a:rPr lang="nl-NL" sz="1500" dirty="0"/>
              <a:t> &amp; background</a:t>
            </a:r>
          </a:p>
          <a:p>
            <a:r>
              <a:rPr lang="en-US" sz="1500" dirty="0"/>
              <a:t>Functional requirements and high-level use cases</a:t>
            </a:r>
          </a:p>
          <a:p>
            <a:r>
              <a:rPr lang="nl-NL" sz="1500" dirty="0"/>
              <a:t>Design </a:t>
            </a:r>
            <a:r>
              <a:rPr lang="nl-NL" sz="1500" dirty="0" err="1"/>
              <a:t>considerations</a:t>
            </a:r>
            <a:endParaRPr lang="nl-NL" sz="1500" dirty="0"/>
          </a:p>
          <a:p>
            <a:r>
              <a:rPr lang="nl-NL" sz="1500" dirty="0"/>
              <a:t>Package contents (= </a:t>
            </a:r>
            <a:r>
              <a:rPr lang="nl-NL" sz="1500" dirty="0" err="1"/>
              <a:t>use</a:t>
            </a:r>
            <a:r>
              <a:rPr lang="nl-NL" sz="1500" dirty="0"/>
              <a:t> case?)</a:t>
            </a:r>
          </a:p>
          <a:p>
            <a:r>
              <a:rPr lang="nl-NL" sz="1500" dirty="0"/>
              <a:t>Privacy </a:t>
            </a:r>
            <a:r>
              <a:rPr lang="nl-NL" sz="1500" dirty="0" err="1"/>
              <a:t>and</a:t>
            </a:r>
            <a:r>
              <a:rPr lang="nl-NL" sz="1500" dirty="0"/>
              <a:t> security </a:t>
            </a:r>
            <a:r>
              <a:rPr lang="nl-NL" sz="1500" dirty="0" err="1"/>
              <a:t>guidance</a:t>
            </a:r>
            <a:r>
              <a:rPr lang="nl-NL" sz="1500" dirty="0"/>
              <a:t> </a:t>
            </a:r>
          </a:p>
          <a:p>
            <a:r>
              <a:rPr lang="nl-NL" sz="1500" dirty="0" err="1"/>
              <a:t>Testing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</a:t>
            </a:r>
            <a:r>
              <a:rPr lang="nl-NL" sz="1500" dirty="0" err="1"/>
              <a:t>certification</a:t>
            </a:r>
            <a:endParaRPr lang="nl-NL" sz="1500" dirty="0"/>
          </a:p>
          <a:p>
            <a:r>
              <a:rPr lang="nl-NL" sz="1500" dirty="0"/>
              <a:t>Appendix</a:t>
            </a:r>
          </a:p>
          <a:p>
            <a:r>
              <a:rPr lang="en-US" sz="1500" dirty="0"/>
              <a:t>List of all artifacts used in this guide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31D36C9-4635-4797-90AF-ED36EC3944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78E5DE8-6B77-4C7F-A31A-66B7CDEA8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03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3D571910-0213-4BF6-8A96-75362B9C80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rgbClr val="FFFFFF">
              <a:alpha val="85098"/>
            </a:srgbClr>
          </a:solidFill>
        </p:spPr>
        <p:txBody>
          <a:bodyPr/>
          <a:lstStyle/>
          <a:p>
            <a:r>
              <a:rPr lang="en-CA" sz="2400" dirty="0"/>
              <a:t>Most elements are optional</a:t>
            </a:r>
          </a:p>
          <a:p>
            <a:r>
              <a:rPr lang="en-CA" sz="2400" dirty="0"/>
              <a:t>All data type components are optional</a:t>
            </a:r>
          </a:p>
          <a:p>
            <a:r>
              <a:rPr lang="en-CA" sz="2400" dirty="0"/>
              <a:t>Most terminologies unconstrained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E1D07B8-D4F7-45CF-88B6-C5A284AE11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0157A06-9900-4858-8505-8FD0C0DDB0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38" y="1437624"/>
            <a:ext cx="7758113" cy="2721769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xmlns="" id="{206CE5A2-4CC9-450E-BEDF-611A4B492EFA}"/>
              </a:ext>
            </a:extLst>
          </p:cNvPr>
          <p:cNvSpPr txBox="1">
            <a:spLocks/>
          </p:cNvSpPr>
          <p:nvPr/>
        </p:nvSpPr>
        <p:spPr>
          <a:xfrm>
            <a:off x="5237747" y="1299411"/>
            <a:ext cx="3605498" cy="272176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/>
              <a:t>Most elements are optional</a:t>
            </a:r>
          </a:p>
          <a:p>
            <a:r>
              <a:rPr lang="en-CA" sz="2400"/>
              <a:t>All data type components are optional</a:t>
            </a:r>
          </a:p>
          <a:p>
            <a:r>
              <a:rPr lang="en-CA" sz="2400"/>
              <a:t>Most terminologies unconstrained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15068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  <p:bldP spid="12" grpId="0" build="p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US </a:t>
            </a:r>
            <a:r>
              <a:rPr lang="nl-NL" dirty="0" err="1"/>
              <a:t>Core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http://hl7.org/fhir/us/core/index.html</a:t>
            </a:r>
            <a:r>
              <a:rPr lang="nl-NL" dirty="0"/>
              <a:t> </a:t>
            </a:r>
          </a:p>
          <a:p>
            <a:r>
              <a:rPr lang="nl-NL" dirty="0"/>
              <a:t>C-CDA on FHIR</a:t>
            </a:r>
          </a:p>
          <a:p>
            <a:pPr lvl="1"/>
            <a:r>
              <a:rPr lang="nl-NL" dirty="0" smtClean="0">
                <a:hlinkClick r:id="rId3"/>
              </a:rPr>
              <a:t>http://hl7.org/fhir/us/ccda/index.html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Da Vinci - Coverage </a:t>
            </a:r>
            <a:r>
              <a:rPr lang="nl-NL" dirty="0" err="1"/>
              <a:t>Requirements</a:t>
            </a:r>
            <a:r>
              <a:rPr lang="nl-NL" dirty="0"/>
              <a:t> Discovery</a:t>
            </a:r>
          </a:p>
          <a:p>
            <a:pPr lvl="1"/>
            <a:r>
              <a:rPr lang="nl-NL" dirty="0" smtClean="0">
                <a:hlinkClick r:id="rId4"/>
              </a:rPr>
              <a:t>http://hl7.org/fhir/us/davinci-crd/index.html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International </a:t>
            </a:r>
            <a:r>
              <a:rPr lang="nl-NL" dirty="0" err="1"/>
              <a:t>Patient</a:t>
            </a:r>
            <a:r>
              <a:rPr lang="nl-NL" dirty="0"/>
              <a:t> Summary</a:t>
            </a:r>
          </a:p>
          <a:p>
            <a:pPr lvl="1"/>
            <a:r>
              <a:rPr lang="nl-NL" dirty="0" smtClean="0">
                <a:hlinkClick r:id="rId5"/>
              </a:rPr>
              <a:t>http://hl7.org/fhir/uv/ips/index.html</a:t>
            </a:r>
            <a:r>
              <a:rPr lang="nl-NL" dirty="0" smtClean="0"/>
              <a:t> </a:t>
            </a:r>
            <a:endParaRPr lang="nl-NL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8CF3F8F-2D75-4CB5-8C68-7B6A3DDA64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1D19F01-8065-41F8-9617-CF1BA5E956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9707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CBD444FC-6FEE-44CF-B5CB-F2B238A1B3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687A072-A87A-4514-8D53-363DD066AE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91</a:t>
            </a:fld>
            <a:endParaRPr lang="en-US" dirty="0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302361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StructureDefinition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OperationDefinition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SearchParameter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ValueSet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Example </a:t>
            </a:r>
            <a:r>
              <a:rPr lang="en-US" sz="1500" dirty="0" smtClean="0"/>
              <a:t>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smtClean="0"/>
              <a:t>etc.</a:t>
            </a:r>
            <a:endParaRPr lang="en-US" sz="1500" dirty="0"/>
          </a:p>
          <a:p>
            <a:endParaRPr lang="en-US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42CD6AD-F7F8-46FA-8024-928DF3B025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47D96AC-3ADF-4F09-9D34-8A55EFEA5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92</a:t>
            </a:fld>
            <a:endParaRPr lang="en-US" dirty="0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639356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Implementation Guide</a:t>
            </a:r>
          </a:p>
          <a:p>
            <a:pPr lvl="1"/>
            <a:r>
              <a:rPr lang="en-US" sz="1600" dirty="0"/>
              <a:t>Provides human-readable information (narrative)</a:t>
            </a:r>
          </a:p>
          <a:p>
            <a:pPr lvl="1"/>
            <a:r>
              <a:rPr lang="en-US" sz="1600" dirty="0"/>
              <a:t>Contains formatted text, pictures, attachments, …</a:t>
            </a:r>
          </a:p>
          <a:p>
            <a:pPr lvl="1"/>
            <a:r>
              <a:rPr lang="en-US" sz="1600" dirty="0"/>
              <a:t>Explains to developers how to implement a specific use case</a:t>
            </a:r>
          </a:p>
          <a:p>
            <a:pPr lvl="1"/>
            <a:r>
              <a:rPr lang="en-US" sz="1600" dirty="0"/>
              <a:t>Publish to local/online website or to PDF</a:t>
            </a:r>
          </a:p>
          <a:p>
            <a:r>
              <a:rPr lang="en-US" sz="1800" dirty="0"/>
              <a:t>Package</a:t>
            </a:r>
          </a:p>
          <a:p>
            <a:pPr lvl="1"/>
            <a:r>
              <a:rPr lang="en-US" sz="1600" dirty="0"/>
              <a:t>Provides machine-readable information (computable)</a:t>
            </a:r>
          </a:p>
          <a:p>
            <a:pPr lvl="1"/>
            <a:r>
              <a:rPr lang="en-US" sz="1600" dirty="0"/>
              <a:t>Contains conformance resources</a:t>
            </a:r>
          </a:p>
          <a:p>
            <a:pPr lvl="1"/>
            <a:r>
              <a:rPr lang="en-US" sz="1600" dirty="0"/>
              <a:t>Allows machines to validate, generate code, generate UI, …</a:t>
            </a:r>
          </a:p>
          <a:p>
            <a:pPr lvl="1"/>
            <a:r>
              <a:rPr lang="en-US" sz="1600" dirty="0"/>
              <a:t>Publish to FHIR Package server</a:t>
            </a:r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11CD9E1-FC62-4E89-988C-342D351523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F6B182E-E691-4E85-9805-21594D3211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754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Builder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command-line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</a:t>
            </a:r>
            <a:r>
              <a:rPr lang="nl-NL" dirty="0" smtClean="0"/>
              <a:t>website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Uses FSH/SUSHI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BFBBCE0-33E0-4A25-9966-B609A8C1D2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62F364-24F9-4AC4-A951-B2CA24D20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100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Templates allow you to adjust look &amp; feel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C128A1-07E2-46EA-84B1-407C24F6E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F9E91C7-2FBB-4A24-B9BE-AED7663F9D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22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6936ED5-77C9-4CDC-B896-EC26B8908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xmlns="" id="{A05B0F9C-E6F1-41AC-BE47-ACBA3F0C80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96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951820" y="3482494"/>
            <a:ext cx="1371605" cy="504954"/>
            <a:chOff x="2216637" y="3226662"/>
            <a:chExt cx="2143806" cy="673272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30602"/>
              <a:ext cx="1944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Test &amp; </a:t>
              </a:r>
              <a:r>
                <a:rPr lang="nl-NL" sz="1200" dirty="0" err="1"/>
                <a:t>Verify</a:t>
              </a:r>
              <a:endParaRPr lang="nl-NL" sz="12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50096" y="1462269"/>
            <a:ext cx="2740955" cy="1324331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37674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Publish</a:t>
              </a:r>
              <a:endParaRPr lang="nl-NL" sz="12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75028" y="1329613"/>
            <a:ext cx="2570834" cy="1237657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493658" y="2086976"/>
            <a:ext cx="1475135" cy="1830784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6" y="1635646"/>
              <a:ext cx="1944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72000" y="2584811"/>
            <a:ext cx="2924607" cy="1801691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Implement</a:t>
              </a:r>
              <a:endParaRPr lang="nl-NL" sz="12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3826320" y="2735075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0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sz="1200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990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ED4647-F6DF-407C-9428-4A9039C7C9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B232F2F-56AA-4608-A5F9-E0AF01881B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8558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8A8E6E7-8731-4259-A023-6B9925A09A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A2064CD-95D1-4528-9984-0BEFB7DE0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188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8" y="1329612"/>
            <a:ext cx="4071938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F9AF0DC-758D-4174-8B45-38C0824CE0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9033213-CAEC-4621-B22D-FB42E9DD5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99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83868" y="2409732"/>
            <a:ext cx="53029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Extend/restrict searches</a:t>
            </a:r>
          </a:p>
          <a:p>
            <a:r>
              <a:rPr lang="en-US" dirty="0"/>
              <a:t>Describes additional searches to filter resources</a:t>
            </a:r>
            <a:endParaRPr lang="en-US" kern="0" dirty="0">
              <a:solidFill>
                <a:srgbClr val="000000"/>
              </a:solidFill>
              <a:latin typeface="Arial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What is the name?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Elements filtered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Resource the search works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26174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3164</TotalTime>
  <Words>6556</Words>
  <Application>Microsoft Office PowerPoint</Application>
  <PresentationFormat>On-screen Show (16:9)</PresentationFormat>
  <Paragraphs>1064</Paragraphs>
  <Slides>112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112</vt:i4>
      </vt:variant>
    </vt:vector>
  </HeadingPairs>
  <TitlesOfParts>
    <vt:vector size="118" baseType="lpstr">
      <vt:lpstr>Arial</vt:lpstr>
      <vt:lpstr>Calibri</vt:lpstr>
      <vt:lpstr>verdana</vt:lpstr>
      <vt:lpstr>Wingdings</vt:lpstr>
      <vt:lpstr>ヒラギノ角ゴ Pro W3</vt:lpstr>
      <vt:lpstr>Office Theme</vt:lpstr>
      <vt:lpstr>HL7 FHIR PROFILING</vt:lpstr>
      <vt:lpstr>Who am I?</vt:lpstr>
      <vt:lpstr>This presentation</vt:lpstr>
      <vt:lpstr>Credit</vt:lpstr>
      <vt:lpstr>Contents of this tutorial</vt:lpstr>
      <vt:lpstr>Need for Profiling</vt:lpstr>
      <vt:lpstr>FHIR 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Extending a name</vt:lpstr>
      <vt:lpstr>The “Basic” resource</vt:lpstr>
      <vt:lpstr>Logical Models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Profiling Academy</vt:lpstr>
      <vt:lpstr>FHIR Shorthand (FSH)</vt:lpstr>
      <vt:lpstr>FHIR Shorthand</vt:lpstr>
      <vt:lpstr>Wrap Up - Discussion (Q&amp;A)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Richard J. Ettema (AEGIS.net)</cp:lastModifiedBy>
  <cp:revision>94</cp:revision>
  <dcterms:created xsi:type="dcterms:W3CDTF">2019-03-22T18:05:01Z</dcterms:created>
  <dcterms:modified xsi:type="dcterms:W3CDTF">2022-09-14T20:34:59Z</dcterms:modified>
</cp:coreProperties>
</file>

<file path=docProps/thumbnail.jpeg>
</file>